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21.jpg" ContentType="image/jpeg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image23.jpg" ContentType="image/jpeg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7"/>
  </p:notesMasterIdLst>
  <p:sldIdLst>
    <p:sldId id="257" r:id="rId5"/>
    <p:sldId id="256" r:id="rId6"/>
    <p:sldId id="294" r:id="rId7"/>
    <p:sldId id="274" r:id="rId8"/>
    <p:sldId id="276" r:id="rId9"/>
    <p:sldId id="275" r:id="rId10"/>
    <p:sldId id="277" r:id="rId11"/>
    <p:sldId id="278" r:id="rId12"/>
    <p:sldId id="282" r:id="rId13"/>
    <p:sldId id="279" r:id="rId14"/>
    <p:sldId id="280" r:id="rId15"/>
    <p:sldId id="283" r:id="rId16"/>
    <p:sldId id="281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92" r:id="rId2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4" autoAdjust="0"/>
    <p:restoredTop sz="94694"/>
  </p:normalViewPr>
  <p:slideViewPr>
    <p:cSldViewPr snapToGrid="0">
      <p:cViewPr varScale="1">
        <p:scale>
          <a:sx n="108" d="100"/>
          <a:sy n="108" d="100"/>
        </p:scale>
        <p:origin x="7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FA0708-5259-4F58-A74E-8C0DAFB73A16}" type="datetimeFigureOut">
              <a:rPr lang="cs-CZ" smtClean="0"/>
              <a:t>06.04.2023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DF014D-954B-4946-B7B3-D5F5F861EF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8975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DF014D-954B-4946-B7B3-D5F5F861EF8F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4156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DF014D-954B-4946-B7B3-D5F5F861EF8F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2703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DF014D-954B-4946-B7B3-D5F5F861EF8F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42960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DF014D-954B-4946-B7B3-D5F5F861EF8F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20743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DF014D-954B-4946-B7B3-D5F5F861EF8F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24405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DF014D-954B-4946-B7B3-D5F5F861EF8F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13129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DF014D-954B-4946-B7B3-D5F5F861EF8F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56892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DF014D-954B-4946-B7B3-D5F5F861EF8F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4282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6D9F-5F6D-47DF-8432-4A601BBFF374}" type="datetime1">
              <a:rPr lang="cs-CZ" smtClean="0"/>
              <a:t>06.04.2023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795F4-960D-43BB-AA15-8BE117F708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2808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44FEC-FA98-4737-B7B9-40BD9212C7A9}" type="datetime1">
              <a:rPr lang="cs-CZ" smtClean="0"/>
              <a:t>06.04.2023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795F4-960D-43BB-AA15-8BE117F708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5640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4EE2B-81EA-4FFD-90B7-2DD928CBACF0}" type="datetime1">
              <a:rPr lang="cs-CZ" smtClean="0"/>
              <a:t>06.04.2023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795F4-960D-43BB-AA15-8BE117F708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09705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4/6/2023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9651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8A7A2-FD26-45B7-BC3A-98D37A2CE81C}" type="datetime1">
              <a:rPr lang="cs-CZ" smtClean="0"/>
              <a:t>06.04.2023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795F4-960D-43BB-AA15-8BE117F708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8528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C7167-73EA-4E82-B1A6-96212081AEA2}" type="datetime1">
              <a:rPr lang="cs-CZ" smtClean="0"/>
              <a:t>06.04.2023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795F4-960D-43BB-AA15-8BE117F708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1257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8AA6C-1ABF-40DC-B443-9F975A41C093}" type="datetime1">
              <a:rPr lang="cs-CZ" smtClean="0"/>
              <a:t>06.04.2023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795F4-960D-43BB-AA15-8BE117F708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8437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17637-1086-4511-8B7B-4C92E8A528B8}" type="datetime1">
              <a:rPr lang="cs-CZ" smtClean="0"/>
              <a:t>06.04.2023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795F4-960D-43BB-AA15-8BE117F708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788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2FB50-9432-41CF-948E-8689EE13C3D3}" type="datetime1">
              <a:rPr lang="cs-CZ" smtClean="0"/>
              <a:t>06.04.2023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795F4-960D-43BB-AA15-8BE117F708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0222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96265-1E95-450E-802C-57D20B12575E}" type="datetime1">
              <a:rPr lang="cs-CZ" smtClean="0"/>
              <a:t>06.04.2023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795F4-960D-43BB-AA15-8BE117F708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5089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E29DC-7299-4147-8B2F-956A826D0F55}" type="datetime1">
              <a:rPr lang="cs-CZ" smtClean="0"/>
              <a:t>06.04.2023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795F4-960D-43BB-AA15-8BE117F708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2237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C8B6B-F85C-4E6A-94F7-604FED25E84F}" type="datetime1">
              <a:rPr lang="cs-CZ" smtClean="0"/>
              <a:t>06.04.2023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795F4-960D-43BB-AA15-8BE117F708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0173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EFFD9F-3AC2-47CC-AA34-BB65828B8670}" type="datetime1">
              <a:rPr lang="cs-CZ" smtClean="0"/>
              <a:t>06.04.2023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E795F4-960D-43BB-AA15-8BE117F708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377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applewebdata://8D356DF4-16CB-44E1-99D8-45FB805DAAD0/#_ednref1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15.png"/><Relationship Id="rId4" Type="http://schemas.openxmlformats.org/officeDocument/2006/relationships/hyperlink" Target="https://ucdp.uu.se/downloads/charts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applewebdata://8D356DF4-16CB-44E1-99D8-45FB805DAAD0/#_ednref1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16.png"/><Relationship Id="rId4" Type="http://schemas.openxmlformats.org/officeDocument/2006/relationships/hyperlink" Target="https://ucdp.uu.se/downloads/charts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ww.visualcapitalist.com/mapped-where-are-the-worlds-ongoing-conflicts-today/" TargetMode="Externa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hyperlink" Target="https://ucdp.uu.se/downloads/charts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9.png"/><Relationship Id="rId4" Type="http://schemas.openxmlformats.org/officeDocument/2006/relationships/hyperlink" Target="https://www.migrationdataportal.org/themes/forced-migration-or-displacement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g"/><Relationship Id="rId5" Type="http://schemas.openxmlformats.org/officeDocument/2006/relationships/image" Target="../media/image20.png"/><Relationship Id="rId4" Type="http://schemas.openxmlformats.org/officeDocument/2006/relationships/hyperlink" Target="https://www.visionofhumanity.org/global-peace-index-2021-summary-and-key-findings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data.worldbank.org/indicator/SH.XPD.CHEX.GD.ZS?end=2012&amp;locations=SY&amp;start=2000&amp;view=chart" TargetMode="External"/><Relationship Id="rId5" Type="http://schemas.openxmlformats.org/officeDocument/2006/relationships/image" Target="../media/image22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jp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data.unicef.org/topic/child-migration-and-displacement/displacement/" TargetMode="External"/><Relationship Id="rId5" Type="http://schemas.openxmlformats.org/officeDocument/2006/relationships/image" Target="../media/image25.pn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hyperlink" Target="https://www.sipri.org/research/armament-and-disarmament/arms-and-military-expenditure/international-arms-transfer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hyperlink" Target="https://www.worldhistory.org/war/" TargetMode="External"/><Relationship Id="rId4" Type="http://schemas.openxmlformats.org/officeDocument/2006/relationships/hyperlink" Target="https://www.pcr.uu.se/research/ucdp/definitions/#tocjump_6349874308366916_47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ourworldindata.org/ethnographic-and-archaeological-evidence-on-violent-deaths#share-of-violent-deaths-in-prehistoric-archeological-state-and-non-state-societies" TargetMode="Externa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ourworldindata.org/war-and-peace" TargetMode="Externa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hyperlink" Target="https://ourworldindata.org/war-and-peace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applewebdata://8D356DF4-16CB-44E1-99D8-45FB805DAAD0/#_ednref1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14.png"/><Relationship Id="rId4" Type="http://schemas.openxmlformats.org/officeDocument/2006/relationships/hyperlink" Target="https://ucdp.uu.se/downloads/charts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lection of the new Rector of NOVA | Universidade NOVA de Lisbo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9771" y="346167"/>
            <a:ext cx="2579906" cy="154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0636" y="618479"/>
            <a:ext cx="3520438" cy="1003324"/>
          </a:xfrm>
          <a:prstGeom prst="rect">
            <a:avLst/>
          </a:prstGeom>
        </p:spPr>
      </p:pic>
      <p:pic>
        <p:nvPicPr>
          <p:cNvPr id="4" name="Obrázek 3" descr="C:\Users\KAA\Pictures\UP_logo_horizont_en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7086" y="2639045"/>
            <a:ext cx="1690139" cy="1588934"/>
          </a:xfrm>
          <a:prstGeom prst="rect">
            <a:avLst/>
          </a:prstGeom>
          <a:noFill/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549" y="4930536"/>
            <a:ext cx="2078049" cy="158266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5A17FC0-D416-4C8B-A9E6-5924D352B9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7495" y="2300641"/>
            <a:ext cx="8124506" cy="455736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82DC870-E8E5-4050-B10C-CC24FC67E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2285774"/>
            <a:ext cx="12188952" cy="0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F76A74F-C283-4DED-BD4D-086753B7CB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4571548"/>
            <a:ext cx="4064320" cy="0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B2791FB-B2F7-4BBE-B8D8-74C37FF9E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4319" y="-680"/>
            <a:ext cx="0" cy="6858003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891B5DE-6811-4844-BB18-472A3F360E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20742" y="-680"/>
            <a:ext cx="0" cy="2240280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7A9CA3A-7216-41E0-B3CD-058077FD39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46931" y="5336249"/>
            <a:ext cx="5486400" cy="0"/>
          </a:xfrm>
          <a:prstGeom prst="line">
            <a:avLst/>
          </a:prstGeom>
          <a:ln w="15875">
            <a:solidFill>
              <a:srgbClr val="FFFFFF">
                <a:alpha val="7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Kép 9" descr="A képen szöveg látható&#10;&#10;Automatikusan generált leírás">
            <a:extLst>
              <a:ext uri="{FF2B5EF4-FFF2-40B4-BE49-F238E27FC236}">
                <a16:creationId xmlns:a16="http://schemas.microsoft.com/office/drawing/2014/main" id="{75AB8019-F529-DADE-D51A-D6F534BE279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76" y="302083"/>
            <a:ext cx="2652578" cy="1624704"/>
          </a:xfrm>
          <a:prstGeom prst="rect">
            <a:avLst/>
          </a:prstGeom>
        </p:spPr>
      </p:pic>
      <p:sp>
        <p:nvSpPr>
          <p:cNvPr id="12" name="Nadpis 1">
            <a:extLst>
              <a:ext uri="{FF2B5EF4-FFF2-40B4-BE49-F238E27FC236}">
                <a16:creationId xmlns:a16="http://schemas.microsoft.com/office/drawing/2014/main" id="{FC64CA8C-40F4-98CA-42AA-7C4EA039715C}"/>
              </a:ext>
            </a:extLst>
          </p:cNvPr>
          <p:cNvSpPr txBox="1">
            <a:spLocks/>
          </p:cNvSpPr>
          <p:nvPr/>
        </p:nvSpPr>
        <p:spPr>
          <a:xfrm>
            <a:off x="4629117" y="3699182"/>
            <a:ext cx="7423037" cy="246270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sz="1600" dirty="0">
                <a:solidFill>
                  <a:srgbClr val="FFFFFF"/>
                </a:solidFill>
              </a:rPr>
            </a:br>
            <a:br>
              <a:rPr lang="en-US" sz="1600" dirty="0">
                <a:solidFill>
                  <a:srgbClr val="FFFFFF"/>
                </a:solidFill>
              </a:rPr>
            </a:br>
            <a:br>
              <a:rPr lang="en-US" sz="1600" dirty="0">
                <a:solidFill>
                  <a:srgbClr val="FFFFFF"/>
                </a:solidFill>
              </a:rPr>
            </a:br>
            <a:r>
              <a:rPr lang="en-US" sz="1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Introduction: 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Contemporary Conflict Trends and Security Challenges</a:t>
            </a:r>
            <a:br>
              <a:rPr lang="en-US" sz="1600" dirty="0">
                <a:solidFill>
                  <a:srgbClr val="FFFFFF"/>
                </a:solidFill>
              </a:rPr>
            </a:br>
            <a:br>
              <a:rPr lang="en-US" sz="1600" dirty="0">
                <a:solidFill>
                  <a:srgbClr val="FFFFFF"/>
                </a:solidFill>
              </a:rPr>
            </a:br>
            <a:r>
              <a:rPr lang="en-US" sz="1600" dirty="0">
                <a:solidFill>
                  <a:srgbClr val="FFFFFF"/>
                </a:solidFill>
              </a:rPr>
              <a:t>Péter Kacziba, PhD</a:t>
            </a:r>
            <a:br>
              <a:rPr lang="en-US" sz="1600" dirty="0">
                <a:solidFill>
                  <a:srgbClr val="FFFFFF"/>
                </a:solidFill>
              </a:rPr>
            </a:br>
            <a:r>
              <a:rPr lang="en-US" sz="1600" dirty="0">
                <a:solidFill>
                  <a:srgbClr val="FFFFFF"/>
                </a:solidFill>
              </a:rPr>
              <a:t>Department of Political Science and International Studies</a:t>
            </a:r>
            <a:br>
              <a:rPr lang="en-US" sz="1600" dirty="0">
                <a:solidFill>
                  <a:srgbClr val="FFFFFF"/>
                </a:solidFill>
              </a:rPr>
            </a:br>
            <a:r>
              <a:rPr lang="en-US" sz="1600" dirty="0">
                <a:solidFill>
                  <a:srgbClr val="FFFFFF"/>
                </a:solidFill>
              </a:rPr>
              <a:t>University of </a:t>
            </a:r>
            <a:r>
              <a:rPr lang="en-US" sz="1600" dirty="0" err="1">
                <a:solidFill>
                  <a:srgbClr val="FFFFFF"/>
                </a:solidFill>
              </a:rPr>
              <a:t>Pécs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23" name="Szövegdoboz 22">
            <a:extLst>
              <a:ext uri="{FF2B5EF4-FFF2-40B4-BE49-F238E27FC236}">
                <a16:creationId xmlns:a16="http://schemas.microsoft.com/office/drawing/2014/main" id="{A260913D-B56B-A35B-CADC-E27943DA7BD8}"/>
              </a:ext>
            </a:extLst>
          </p:cNvPr>
          <p:cNvSpPr txBox="1"/>
          <p:nvPr/>
        </p:nvSpPr>
        <p:spPr>
          <a:xfrm>
            <a:off x="4625942" y="3003071"/>
            <a:ext cx="7423036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FFFF"/>
                </a:solidFill>
              </a:rPr>
              <a:t>SECURITY AND PEACE IN AN UNCERTAIN WORLD</a:t>
            </a:r>
            <a:br>
              <a:rPr lang="en-US" sz="2000" b="1" dirty="0">
                <a:solidFill>
                  <a:srgbClr val="FFFFFF"/>
                </a:solidFill>
              </a:rPr>
            </a:br>
            <a:r>
              <a:rPr lang="en-US" sz="1800" kern="1300" dirty="0">
                <a:solidFill>
                  <a:schemeClr val="bg1"/>
                </a:solidFill>
                <a:latin typeface="Arial" panose="020B0604020202020204" pitchFamily="34" charset="0"/>
              </a:rPr>
              <a:t>First module: Trends, theories and analytical frameworks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333020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>
            <a:extLst>
              <a:ext uri="{FF2B5EF4-FFF2-40B4-BE49-F238E27FC236}">
                <a16:creationId xmlns:a16="http://schemas.microsoft.com/office/drawing/2014/main" id="{9C5E9974-9CE5-12CE-B080-171262C8E667}"/>
              </a:ext>
            </a:extLst>
          </p:cNvPr>
          <p:cNvSpPr/>
          <p:nvPr/>
        </p:nvSpPr>
        <p:spPr>
          <a:xfrm>
            <a:off x="0" y="0"/>
            <a:ext cx="12192000" cy="109643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6" name="Kép 5" descr="A képen szöveg látható&#10;&#10;Automatikusan generált leírás">
            <a:extLst>
              <a:ext uri="{FF2B5EF4-FFF2-40B4-BE49-F238E27FC236}">
                <a16:creationId xmlns:a16="http://schemas.microsoft.com/office/drawing/2014/main" id="{B4A06AFE-F1CB-4A6F-F04B-C4BC6830A9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143" y="92357"/>
            <a:ext cx="3410855" cy="899018"/>
          </a:xfrm>
          <a:prstGeom prst="rect">
            <a:avLst/>
          </a:prstGeom>
        </p:spPr>
      </p:pic>
      <p:sp>
        <p:nvSpPr>
          <p:cNvPr id="7" name="Cím 1">
            <a:extLst>
              <a:ext uri="{FF2B5EF4-FFF2-40B4-BE49-F238E27FC236}">
                <a16:creationId xmlns:a16="http://schemas.microsoft.com/office/drawing/2014/main" id="{F737E8DD-CB45-17B1-C2C6-4E38F9BDA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700" y="177970"/>
            <a:ext cx="9756389" cy="641328"/>
          </a:xfrm>
        </p:spPr>
        <p:txBody>
          <a:bodyPr anchor="b"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Conflict trends – Intensity</a:t>
            </a:r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C4C49B54-A09C-CECB-35BF-7BF611AC39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3329" y="6226408"/>
            <a:ext cx="574533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hu-HU" sz="12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[i]</a:t>
            </a:r>
            <a:r>
              <a:rPr kumimoji="0" lang="en-US" altLang="hu-H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Armed conflict in this case defined as at least 25 battle-related deaths per calendar years in one of the conflict’s dyads. Source: </a:t>
            </a:r>
            <a:r>
              <a:rPr kumimoji="0" lang="en-US" altLang="hu-H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Uppsala Conflict Database, 2022</a:t>
            </a:r>
            <a:r>
              <a:rPr kumimoji="0" lang="en-US" altLang="hu-H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EF7EFC3D-4835-61F6-23F8-17B70D8FB6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694" y="1274406"/>
            <a:ext cx="10003022" cy="4975278"/>
          </a:xfrm>
          <a:prstGeom prst="rect">
            <a:avLst/>
          </a:prstGeom>
        </p:spPr>
      </p:pic>
      <p:pic>
        <p:nvPicPr>
          <p:cNvPr id="8" name="Obrázek 5">
            <a:extLst>
              <a:ext uri="{FF2B5EF4-FFF2-40B4-BE49-F238E27FC236}">
                <a16:creationId xmlns:a16="http://schemas.microsoft.com/office/drawing/2014/main" id="{DBDADF84-706A-4335-8DDF-8BAE13B5A9D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1266" y="5953478"/>
            <a:ext cx="960217" cy="731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2089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>
            <a:extLst>
              <a:ext uri="{FF2B5EF4-FFF2-40B4-BE49-F238E27FC236}">
                <a16:creationId xmlns:a16="http://schemas.microsoft.com/office/drawing/2014/main" id="{9C5E9974-9CE5-12CE-B080-171262C8E667}"/>
              </a:ext>
            </a:extLst>
          </p:cNvPr>
          <p:cNvSpPr/>
          <p:nvPr/>
        </p:nvSpPr>
        <p:spPr>
          <a:xfrm>
            <a:off x="0" y="0"/>
            <a:ext cx="12192000" cy="109643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6" name="Kép 5" descr="A képen szöveg látható&#10;&#10;Automatikusan generált leírás">
            <a:extLst>
              <a:ext uri="{FF2B5EF4-FFF2-40B4-BE49-F238E27FC236}">
                <a16:creationId xmlns:a16="http://schemas.microsoft.com/office/drawing/2014/main" id="{B4A06AFE-F1CB-4A6F-F04B-C4BC6830A9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143" y="92357"/>
            <a:ext cx="3410855" cy="899018"/>
          </a:xfrm>
          <a:prstGeom prst="rect">
            <a:avLst/>
          </a:prstGeom>
        </p:spPr>
      </p:pic>
      <p:sp>
        <p:nvSpPr>
          <p:cNvPr id="7" name="Cím 1">
            <a:extLst>
              <a:ext uri="{FF2B5EF4-FFF2-40B4-BE49-F238E27FC236}">
                <a16:creationId xmlns:a16="http://schemas.microsoft.com/office/drawing/2014/main" id="{F737E8DD-CB45-17B1-C2C6-4E38F9BDA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700" y="177970"/>
            <a:ext cx="9756389" cy="641328"/>
          </a:xfrm>
        </p:spPr>
        <p:txBody>
          <a:bodyPr anchor="b"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Conflict Zones</a:t>
            </a:r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C4C49B54-A09C-CECB-35BF-7BF611AC39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3329" y="6226408"/>
            <a:ext cx="574533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hu-HU" sz="12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[i]</a:t>
            </a:r>
            <a:r>
              <a:rPr kumimoji="0" lang="en-US" altLang="hu-H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Armed conflict in this case defined as at least 25 battle-related deaths per calendar years in one of the conflict’s dyads. Source: </a:t>
            </a:r>
            <a:r>
              <a:rPr kumimoji="0" lang="en-US" altLang="hu-H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Uppsala Conflict Database, 2022</a:t>
            </a:r>
            <a:r>
              <a:rPr kumimoji="0" lang="en-US" altLang="hu-H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24948B8E-CC6B-8353-095C-521789B6B9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760" y="1153134"/>
            <a:ext cx="10386476" cy="5166000"/>
          </a:xfrm>
          <a:prstGeom prst="rect">
            <a:avLst/>
          </a:prstGeom>
        </p:spPr>
      </p:pic>
      <p:pic>
        <p:nvPicPr>
          <p:cNvPr id="8" name="Obrázek 5">
            <a:extLst>
              <a:ext uri="{FF2B5EF4-FFF2-40B4-BE49-F238E27FC236}">
                <a16:creationId xmlns:a16="http://schemas.microsoft.com/office/drawing/2014/main" id="{DBDADF84-706A-4335-8DDF-8BAE13B5A9D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1266" y="5953478"/>
            <a:ext cx="960217" cy="731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9057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>
            <a:extLst>
              <a:ext uri="{FF2B5EF4-FFF2-40B4-BE49-F238E27FC236}">
                <a16:creationId xmlns:a16="http://schemas.microsoft.com/office/drawing/2014/main" id="{9C5E9974-9CE5-12CE-B080-171262C8E667}"/>
              </a:ext>
            </a:extLst>
          </p:cNvPr>
          <p:cNvSpPr/>
          <p:nvPr/>
        </p:nvSpPr>
        <p:spPr>
          <a:xfrm>
            <a:off x="0" y="0"/>
            <a:ext cx="12192000" cy="109643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6" name="Kép 5" descr="A képen szöveg látható&#10;&#10;Automatikusan generált leírás">
            <a:extLst>
              <a:ext uri="{FF2B5EF4-FFF2-40B4-BE49-F238E27FC236}">
                <a16:creationId xmlns:a16="http://schemas.microsoft.com/office/drawing/2014/main" id="{B4A06AFE-F1CB-4A6F-F04B-C4BC6830A9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143" y="92357"/>
            <a:ext cx="3410855" cy="899018"/>
          </a:xfrm>
          <a:prstGeom prst="rect">
            <a:avLst/>
          </a:prstGeom>
        </p:spPr>
      </p:pic>
      <p:sp>
        <p:nvSpPr>
          <p:cNvPr id="7" name="Cím 1">
            <a:extLst>
              <a:ext uri="{FF2B5EF4-FFF2-40B4-BE49-F238E27FC236}">
                <a16:creationId xmlns:a16="http://schemas.microsoft.com/office/drawing/2014/main" id="{F737E8DD-CB45-17B1-C2C6-4E38F9BDA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700" y="177970"/>
            <a:ext cx="9756389" cy="641328"/>
          </a:xfrm>
        </p:spPr>
        <p:txBody>
          <a:bodyPr anchor="b"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Conflict Zones</a:t>
            </a:r>
          </a:p>
        </p:txBody>
      </p:sp>
      <p:pic>
        <p:nvPicPr>
          <p:cNvPr id="8" name="Obrázek 5">
            <a:extLst>
              <a:ext uri="{FF2B5EF4-FFF2-40B4-BE49-F238E27FC236}">
                <a16:creationId xmlns:a16="http://schemas.microsoft.com/office/drawing/2014/main" id="{DBDADF84-706A-4335-8DDF-8BAE13B5A9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1266" y="5953478"/>
            <a:ext cx="960217" cy="731312"/>
          </a:xfrm>
          <a:prstGeom prst="rect">
            <a:avLst/>
          </a:prstGeom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0C8C221E-02EF-9C43-DA64-9117868B6F7F}"/>
              </a:ext>
            </a:extLst>
          </p:cNvPr>
          <p:cNvSpPr txBox="1"/>
          <p:nvPr/>
        </p:nvSpPr>
        <p:spPr>
          <a:xfrm>
            <a:off x="426367" y="1459940"/>
            <a:ext cx="4566818" cy="449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/>
              <a:t>Regionalization of conflict dynamics: The emergence of complex regional conflict zones</a:t>
            </a:r>
          </a:p>
          <a:p>
            <a:endParaRPr lang="en-US" sz="2200" dirty="0"/>
          </a:p>
          <a:p>
            <a:r>
              <a:rPr lang="en-US" sz="2200" dirty="0"/>
              <a:t>Spillover effects</a:t>
            </a:r>
          </a:p>
          <a:p>
            <a:endParaRPr lang="en-US" sz="2200" dirty="0"/>
          </a:p>
          <a:p>
            <a:r>
              <a:rPr lang="en-US" sz="2200" dirty="0"/>
              <a:t>Example: Syria undermines the stability of Iraq or Iraq undermines the stability of Syria? </a:t>
            </a:r>
          </a:p>
          <a:p>
            <a:endParaRPr lang="en-US" sz="2200" dirty="0"/>
          </a:p>
          <a:p>
            <a:r>
              <a:rPr lang="en-US" sz="2200" dirty="0"/>
              <a:t>Other examples?</a:t>
            </a:r>
          </a:p>
          <a:p>
            <a:endParaRPr lang="en-US" sz="2200" dirty="0"/>
          </a:p>
          <a:p>
            <a:r>
              <a:rPr lang="en-US" sz="2200" dirty="0"/>
              <a:t>Most affected regions?</a:t>
            </a:r>
          </a:p>
        </p:txBody>
      </p:sp>
      <p:pic>
        <p:nvPicPr>
          <p:cNvPr id="9" name="Kép 8" descr="A képen szöveg látható&#10;&#10;Automatikusan generált leírás">
            <a:extLst>
              <a:ext uri="{FF2B5EF4-FFF2-40B4-BE49-F238E27FC236}">
                <a16:creationId xmlns:a16="http://schemas.microsoft.com/office/drawing/2014/main" id="{F8EF3064-C75A-C654-AE06-D1DFDE84C1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186" y="1200278"/>
            <a:ext cx="4055709" cy="4710709"/>
          </a:xfrm>
          <a:prstGeom prst="rect">
            <a:avLst/>
          </a:prstGeom>
        </p:spPr>
      </p:pic>
      <p:sp>
        <p:nvSpPr>
          <p:cNvPr id="10" name="Szövegdoboz 9">
            <a:extLst>
              <a:ext uri="{FF2B5EF4-FFF2-40B4-BE49-F238E27FC236}">
                <a16:creationId xmlns:a16="http://schemas.microsoft.com/office/drawing/2014/main" id="{DD030BCC-4B9B-EB91-DBC6-75C9039BB54B}"/>
              </a:ext>
            </a:extLst>
          </p:cNvPr>
          <p:cNvSpPr txBox="1"/>
          <p:nvPr/>
        </p:nvSpPr>
        <p:spPr>
          <a:xfrm>
            <a:off x="7198816" y="5910987"/>
            <a:ext cx="37524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Visit this </a:t>
            </a:r>
            <a:r>
              <a:rPr lang="en-US" dirty="0">
                <a:hlinkClick r:id="rId5"/>
              </a:rPr>
              <a:t>website</a:t>
            </a:r>
            <a:r>
              <a:rPr lang="en-US" dirty="0"/>
              <a:t> for comprehensive regional outlooks.</a:t>
            </a:r>
          </a:p>
        </p:txBody>
      </p:sp>
    </p:spTree>
    <p:extLst>
      <p:ext uri="{BB962C8B-B14F-4D97-AF65-F5344CB8AC3E}">
        <p14:creationId xmlns:p14="http://schemas.microsoft.com/office/powerpoint/2010/main" val="28757994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>
            <a:extLst>
              <a:ext uri="{FF2B5EF4-FFF2-40B4-BE49-F238E27FC236}">
                <a16:creationId xmlns:a16="http://schemas.microsoft.com/office/drawing/2014/main" id="{9C5E9974-9CE5-12CE-B080-171262C8E667}"/>
              </a:ext>
            </a:extLst>
          </p:cNvPr>
          <p:cNvSpPr/>
          <p:nvPr/>
        </p:nvSpPr>
        <p:spPr>
          <a:xfrm>
            <a:off x="0" y="0"/>
            <a:ext cx="12192000" cy="109643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6" name="Kép 5" descr="A képen szöveg látható&#10;&#10;Automatikusan generált leírás">
            <a:extLst>
              <a:ext uri="{FF2B5EF4-FFF2-40B4-BE49-F238E27FC236}">
                <a16:creationId xmlns:a16="http://schemas.microsoft.com/office/drawing/2014/main" id="{B4A06AFE-F1CB-4A6F-F04B-C4BC6830A9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143" y="92357"/>
            <a:ext cx="3410855" cy="899018"/>
          </a:xfrm>
          <a:prstGeom prst="rect">
            <a:avLst/>
          </a:prstGeom>
        </p:spPr>
      </p:pic>
      <p:sp>
        <p:nvSpPr>
          <p:cNvPr id="7" name="Cím 1">
            <a:extLst>
              <a:ext uri="{FF2B5EF4-FFF2-40B4-BE49-F238E27FC236}">
                <a16:creationId xmlns:a16="http://schemas.microsoft.com/office/drawing/2014/main" id="{F737E8DD-CB45-17B1-C2C6-4E38F9BDA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700" y="177970"/>
            <a:ext cx="9756389" cy="641328"/>
          </a:xfrm>
        </p:spPr>
        <p:txBody>
          <a:bodyPr anchor="b"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Consequences: Battle related deaths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3CE9B037-F4C6-C333-42DD-174E7A6B32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024" y="1150925"/>
            <a:ext cx="10459947" cy="5202542"/>
          </a:xfrm>
          <a:prstGeom prst="rect">
            <a:avLst/>
          </a:prstGeom>
        </p:spPr>
      </p:pic>
      <p:sp>
        <p:nvSpPr>
          <p:cNvPr id="9" name="Rectangle 5">
            <a:extLst>
              <a:ext uri="{FF2B5EF4-FFF2-40B4-BE49-F238E27FC236}">
                <a16:creationId xmlns:a16="http://schemas.microsoft.com/office/drawing/2014/main" id="{5CAC28AA-6530-8624-D3D9-CF6EE5C5A9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3329" y="6318741"/>
            <a:ext cx="574533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hu-H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Source: </a:t>
            </a:r>
            <a:r>
              <a:rPr kumimoji="0" lang="en-US" altLang="hu-H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Uppsala Conflict Database, 2022</a:t>
            </a:r>
            <a:r>
              <a:rPr kumimoji="0" lang="en-US" altLang="hu-H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Obrázek 5">
            <a:extLst>
              <a:ext uri="{FF2B5EF4-FFF2-40B4-BE49-F238E27FC236}">
                <a16:creationId xmlns:a16="http://schemas.microsoft.com/office/drawing/2014/main" id="{DBDADF84-706A-4335-8DDF-8BAE13B5A9D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1266" y="5953478"/>
            <a:ext cx="960217" cy="731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5435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>
            <a:extLst>
              <a:ext uri="{FF2B5EF4-FFF2-40B4-BE49-F238E27FC236}">
                <a16:creationId xmlns:a16="http://schemas.microsoft.com/office/drawing/2014/main" id="{9C5E9974-9CE5-12CE-B080-171262C8E667}"/>
              </a:ext>
            </a:extLst>
          </p:cNvPr>
          <p:cNvSpPr/>
          <p:nvPr/>
        </p:nvSpPr>
        <p:spPr>
          <a:xfrm>
            <a:off x="0" y="0"/>
            <a:ext cx="12192000" cy="109643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6" name="Kép 5" descr="A képen szöveg látható&#10;&#10;Automatikusan generált leírás">
            <a:extLst>
              <a:ext uri="{FF2B5EF4-FFF2-40B4-BE49-F238E27FC236}">
                <a16:creationId xmlns:a16="http://schemas.microsoft.com/office/drawing/2014/main" id="{B4A06AFE-F1CB-4A6F-F04B-C4BC6830A9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143" y="92357"/>
            <a:ext cx="3410855" cy="899018"/>
          </a:xfrm>
          <a:prstGeom prst="rect">
            <a:avLst/>
          </a:prstGeom>
        </p:spPr>
      </p:pic>
      <p:sp>
        <p:nvSpPr>
          <p:cNvPr id="7" name="Cím 1">
            <a:extLst>
              <a:ext uri="{FF2B5EF4-FFF2-40B4-BE49-F238E27FC236}">
                <a16:creationId xmlns:a16="http://schemas.microsoft.com/office/drawing/2014/main" id="{F737E8DD-CB45-17B1-C2C6-4E38F9BDA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700" y="177970"/>
            <a:ext cx="9756389" cy="641328"/>
          </a:xfrm>
        </p:spPr>
        <p:txBody>
          <a:bodyPr anchor="b"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Consequences: Displacement</a:t>
            </a: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5CAC28AA-6530-8624-D3D9-CF6EE5C5A9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3454" y="6319134"/>
            <a:ext cx="141413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hu-H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Source: </a:t>
            </a:r>
            <a:r>
              <a:rPr kumimoji="0" lang="en-US" altLang="hu-H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IOM, 2021</a:t>
            </a:r>
            <a:r>
              <a:rPr kumimoji="0" lang="en-US" altLang="hu-H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Obrázek 5">
            <a:extLst>
              <a:ext uri="{FF2B5EF4-FFF2-40B4-BE49-F238E27FC236}">
                <a16:creationId xmlns:a16="http://schemas.microsoft.com/office/drawing/2014/main" id="{DBDADF84-706A-4335-8DDF-8BAE13B5A9D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1266" y="5953478"/>
            <a:ext cx="960217" cy="731312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EBC48191-2971-5DE3-6EEE-7F3DDBCCB3A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72" r="1056" b="8037"/>
          <a:stretch/>
        </p:blipFill>
        <p:spPr>
          <a:xfrm>
            <a:off x="5307593" y="1120441"/>
            <a:ext cx="5448309" cy="5765977"/>
          </a:xfrm>
          <a:prstGeom prst="rect">
            <a:avLst/>
          </a:prstGeom>
        </p:spPr>
      </p:pic>
      <p:sp>
        <p:nvSpPr>
          <p:cNvPr id="12" name="Szövegdoboz 11">
            <a:extLst>
              <a:ext uri="{FF2B5EF4-FFF2-40B4-BE49-F238E27FC236}">
                <a16:creationId xmlns:a16="http://schemas.microsoft.com/office/drawing/2014/main" id="{2AEC9AAA-5D30-FE91-9CD2-368DB6E759B0}"/>
              </a:ext>
            </a:extLst>
          </p:cNvPr>
          <p:cNvSpPr txBox="1"/>
          <p:nvPr/>
        </p:nvSpPr>
        <p:spPr>
          <a:xfrm>
            <a:off x="-1015715" y="2029960"/>
            <a:ext cx="632330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 rtl="0"/>
            <a:endParaRPr lang="en-US" sz="1800" b="1" i="0" u="none" strike="noStrike" baseline="0" dirty="0">
              <a:latin typeface="+mj-lt"/>
            </a:endParaRPr>
          </a:p>
          <a:p>
            <a:pPr marR="0" algn="r" rtl="0"/>
            <a:r>
              <a:rPr lang="en-US" sz="1800" b="1" i="0" u="none" strike="noStrike" baseline="0" dirty="0">
                <a:latin typeface="+mj-lt"/>
              </a:rPr>
              <a:t>Global Trends of Total Forced Displacement </a:t>
            </a:r>
          </a:p>
          <a:p>
            <a:pPr marR="0" algn="r" rtl="0"/>
            <a:r>
              <a:rPr lang="en-US" sz="1800" b="1" i="0" u="none" strike="noStrike" baseline="0" dirty="0">
                <a:latin typeface="+mj-lt"/>
              </a:rPr>
              <a:t>(2011-2020)</a:t>
            </a:r>
          </a:p>
        </p:txBody>
      </p:sp>
    </p:spTree>
    <p:extLst>
      <p:ext uri="{BB962C8B-B14F-4D97-AF65-F5344CB8AC3E}">
        <p14:creationId xmlns:p14="http://schemas.microsoft.com/office/powerpoint/2010/main" val="35015263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>
            <a:extLst>
              <a:ext uri="{FF2B5EF4-FFF2-40B4-BE49-F238E27FC236}">
                <a16:creationId xmlns:a16="http://schemas.microsoft.com/office/drawing/2014/main" id="{9C5E9974-9CE5-12CE-B080-171262C8E667}"/>
              </a:ext>
            </a:extLst>
          </p:cNvPr>
          <p:cNvSpPr/>
          <p:nvPr/>
        </p:nvSpPr>
        <p:spPr>
          <a:xfrm>
            <a:off x="0" y="0"/>
            <a:ext cx="12192000" cy="109643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6" name="Kép 5" descr="A képen szöveg látható&#10;&#10;Automatikusan generált leírás">
            <a:extLst>
              <a:ext uri="{FF2B5EF4-FFF2-40B4-BE49-F238E27FC236}">
                <a16:creationId xmlns:a16="http://schemas.microsoft.com/office/drawing/2014/main" id="{B4A06AFE-F1CB-4A6F-F04B-C4BC6830A9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143" y="92357"/>
            <a:ext cx="3410855" cy="899018"/>
          </a:xfrm>
          <a:prstGeom prst="rect">
            <a:avLst/>
          </a:prstGeom>
        </p:spPr>
      </p:pic>
      <p:sp>
        <p:nvSpPr>
          <p:cNvPr id="7" name="Cím 1">
            <a:extLst>
              <a:ext uri="{FF2B5EF4-FFF2-40B4-BE49-F238E27FC236}">
                <a16:creationId xmlns:a16="http://schemas.microsoft.com/office/drawing/2014/main" id="{F737E8DD-CB45-17B1-C2C6-4E38F9BDA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700" y="177970"/>
            <a:ext cx="9756389" cy="641328"/>
          </a:xfrm>
        </p:spPr>
        <p:txBody>
          <a:bodyPr anchor="b"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Consequences: Economic costs</a:t>
            </a: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5CAC28AA-6530-8624-D3D9-CF6EE5C5A9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250698"/>
            <a:ext cx="141413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hu-H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Source: </a:t>
            </a:r>
            <a:r>
              <a:rPr kumimoji="0" lang="en-US" altLang="hu-H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IEP, 2021</a:t>
            </a:r>
            <a:r>
              <a:rPr kumimoji="0" lang="en-US" altLang="hu-H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id="{59D99832-7DFF-560C-1013-099F6E6073C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8" b="6418"/>
          <a:stretch/>
        </p:blipFill>
        <p:spPr>
          <a:xfrm>
            <a:off x="7074256" y="1675399"/>
            <a:ext cx="5115547" cy="4643734"/>
          </a:xfrm>
          <a:prstGeom prst="rect">
            <a:avLst/>
          </a:prstGeom>
        </p:spPr>
      </p:pic>
      <p:pic>
        <p:nvPicPr>
          <p:cNvPr id="14" name="Kép 13">
            <a:extLst>
              <a:ext uri="{FF2B5EF4-FFF2-40B4-BE49-F238E27FC236}">
                <a16:creationId xmlns:a16="http://schemas.microsoft.com/office/drawing/2014/main" id="{5323DA49-3601-1779-7108-859C25A764E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" b="12451"/>
          <a:stretch/>
        </p:blipFill>
        <p:spPr>
          <a:xfrm>
            <a:off x="0" y="1872542"/>
            <a:ext cx="7074256" cy="3602050"/>
          </a:xfrm>
          <a:prstGeom prst="rect">
            <a:avLst/>
          </a:prstGeom>
        </p:spPr>
      </p:pic>
      <p:pic>
        <p:nvPicPr>
          <p:cNvPr id="8" name="Obrázek 5">
            <a:extLst>
              <a:ext uri="{FF2B5EF4-FFF2-40B4-BE49-F238E27FC236}">
                <a16:creationId xmlns:a16="http://schemas.microsoft.com/office/drawing/2014/main" id="{DBDADF84-706A-4335-8DDF-8BAE13B5A9D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1266" y="5953478"/>
            <a:ext cx="960217" cy="731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5978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>
            <a:extLst>
              <a:ext uri="{FF2B5EF4-FFF2-40B4-BE49-F238E27FC236}">
                <a16:creationId xmlns:a16="http://schemas.microsoft.com/office/drawing/2014/main" id="{9C5E9974-9CE5-12CE-B080-171262C8E667}"/>
              </a:ext>
            </a:extLst>
          </p:cNvPr>
          <p:cNvSpPr/>
          <p:nvPr/>
        </p:nvSpPr>
        <p:spPr>
          <a:xfrm>
            <a:off x="0" y="0"/>
            <a:ext cx="12192000" cy="109643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6" name="Kép 5" descr="A képen szöveg látható&#10;&#10;Automatikusan generált leírás">
            <a:extLst>
              <a:ext uri="{FF2B5EF4-FFF2-40B4-BE49-F238E27FC236}">
                <a16:creationId xmlns:a16="http://schemas.microsoft.com/office/drawing/2014/main" id="{B4A06AFE-F1CB-4A6F-F04B-C4BC6830A9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143" y="92357"/>
            <a:ext cx="3410855" cy="899018"/>
          </a:xfrm>
          <a:prstGeom prst="rect">
            <a:avLst/>
          </a:prstGeom>
        </p:spPr>
      </p:pic>
      <p:sp>
        <p:nvSpPr>
          <p:cNvPr id="7" name="Cím 1">
            <a:extLst>
              <a:ext uri="{FF2B5EF4-FFF2-40B4-BE49-F238E27FC236}">
                <a16:creationId xmlns:a16="http://schemas.microsoft.com/office/drawing/2014/main" id="{F737E8DD-CB45-17B1-C2C6-4E38F9BDA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700" y="177970"/>
            <a:ext cx="9756389" cy="641328"/>
          </a:xfrm>
        </p:spPr>
        <p:txBody>
          <a:bodyPr anchor="b"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Consequences: Social costs</a:t>
            </a:r>
          </a:p>
        </p:txBody>
      </p:sp>
      <p:pic>
        <p:nvPicPr>
          <p:cNvPr id="8" name="Obrázek 5">
            <a:extLst>
              <a:ext uri="{FF2B5EF4-FFF2-40B4-BE49-F238E27FC236}">
                <a16:creationId xmlns:a16="http://schemas.microsoft.com/office/drawing/2014/main" id="{DBDADF84-706A-4335-8DDF-8BAE13B5A9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1266" y="5953478"/>
            <a:ext cx="960217" cy="731312"/>
          </a:xfrm>
          <a:prstGeom prst="rect">
            <a:avLst/>
          </a:prstGeo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6D2DB338-1333-F5D4-247C-16FFEFC4F2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426" y="1771292"/>
            <a:ext cx="7772400" cy="4547842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69B4AA53-D0AB-DF50-22DC-0ED7B5F20B68}"/>
              </a:ext>
            </a:extLst>
          </p:cNvPr>
          <p:cNvSpPr txBox="1"/>
          <p:nvPr/>
        </p:nvSpPr>
        <p:spPr>
          <a:xfrm>
            <a:off x="2479116" y="1150019"/>
            <a:ext cx="63233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rtl="0"/>
            <a:r>
              <a:rPr lang="en-US" b="1" dirty="0">
                <a:latin typeface="+mj-lt"/>
              </a:rPr>
              <a:t>Health expenditure in Syria (Percentage of GDP)</a:t>
            </a:r>
            <a:endParaRPr lang="en-US" sz="1800" b="1" i="0" u="none" strike="noStrike" baseline="0" dirty="0">
              <a:latin typeface="+mj-lt"/>
            </a:endParaRP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1D7CA228-AB3D-24B3-D2C1-F992BD8E24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41530"/>
            <a:ext cx="18703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hu-H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Source: </a:t>
            </a:r>
            <a:r>
              <a:rPr kumimoji="0" lang="en-US" altLang="hu-H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World Bank, 2022</a:t>
            </a:r>
            <a:r>
              <a:rPr kumimoji="0" lang="en-US" altLang="hu-H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330648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>
            <a:extLst>
              <a:ext uri="{FF2B5EF4-FFF2-40B4-BE49-F238E27FC236}">
                <a16:creationId xmlns:a16="http://schemas.microsoft.com/office/drawing/2014/main" id="{9C5E9974-9CE5-12CE-B080-171262C8E667}"/>
              </a:ext>
            </a:extLst>
          </p:cNvPr>
          <p:cNvSpPr/>
          <p:nvPr/>
        </p:nvSpPr>
        <p:spPr>
          <a:xfrm>
            <a:off x="0" y="0"/>
            <a:ext cx="12192000" cy="109643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6" name="Kép 5" descr="A képen szöveg látható&#10;&#10;Automatikusan generált leírás">
            <a:extLst>
              <a:ext uri="{FF2B5EF4-FFF2-40B4-BE49-F238E27FC236}">
                <a16:creationId xmlns:a16="http://schemas.microsoft.com/office/drawing/2014/main" id="{B4A06AFE-F1CB-4A6F-F04B-C4BC6830A9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143" y="92357"/>
            <a:ext cx="3410855" cy="899018"/>
          </a:xfrm>
          <a:prstGeom prst="rect">
            <a:avLst/>
          </a:prstGeom>
        </p:spPr>
      </p:pic>
      <p:sp>
        <p:nvSpPr>
          <p:cNvPr id="7" name="Cím 1">
            <a:extLst>
              <a:ext uri="{FF2B5EF4-FFF2-40B4-BE49-F238E27FC236}">
                <a16:creationId xmlns:a16="http://schemas.microsoft.com/office/drawing/2014/main" id="{F737E8DD-CB45-17B1-C2C6-4E38F9BDA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700" y="177970"/>
            <a:ext cx="9756389" cy="641328"/>
          </a:xfrm>
        </p:spPr>
        <p:txBody>
          <a:bodyPr anchor="b"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Consequences: Cultural and Environmental Costs</a:t>
            </a:r>
          </a:p>
        </p:txBody>
      </p:sp>
      <p:pic>
        <p:nvPicPr>
          <p:cNvPr id="8" name="Obrázek 5">
            <a:extLst>
              <a:ext uri="{FF2B5EF4-FFF2-40B4-BE49-F238E27FC236}">
                <a16:creationId xmlns:a16="http://schemas.microsoft.com/office/drawing/2014/main" id="{DBDADF84-706A-4335-8DDF-8BAE13B5A9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1266" y="5953478"/>
            <a:ext cx="960217" cy="731312"/>
          </a:xfrm>
          <a:prstGeom prst="rect">
            <a:avLst/>
          </a:prstGeom>
        </p:spPr>
      </p:pic>
      <p:pic>
        <p:nvPicPr>
          <p:cNvPr id="9" name="Kép 8" descr="A képen beltéri látható&#10;&#10;Automatikusan generált leírás">
            <a:extLst>
              <a:ext uri="{FF2B5EF4-FFF2-40B4-BE49-F238E27FC236}">
                <a16:creationId xmlns:a16="http://schemas.microsoft.com/office/drawing/2014/main" id="{11C29441-59D1-1BBD-8013-804396F831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00" y="2132547"/>
            <a:ext cx="5837778" cy="3283750"/>
          </a:xfrm>
          <a:prstGeom prst="rect">
            <a:avLst/>
          </a:prstGeom>
        </p:spPr>
      </p:pic>
      <p:pic>
        <p:nvPicPr>
          <p:cNvPr id="12" name="Kép 11" descr="A képen fa, kültéri, hegy, sima látható&#10;&#10;Automatikusan generált leírás">
            <a:extLst>
              <a:ext uri="{FF2B5EF4-FFF2-40B4-BE49-F238E27FC236}">
                <a16:creationId xmlns:a16="http://schemas.microsoft.com/office/drawing/2014/main" id="{FE5CB170-A0D0-68E5-503E-29F0791116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661" y="1876349"/>
            <a:ext cx="5741639" cy="3803836"/>
          </a:xfrm>
          <a:prstGeom prst="rect">
            <a:avLst/>
          </a:prstGeom>
        </p:spPr>
      </p:pic>
      <p:sp>
        <p:nvSpPr>
          <p:cNvPr id="13" name="Rectangle 5">
            <a:extLst>
              <a:ext uri="{FF2B5EF4-FFF2-40B4-BE49-F238E27FC236}">
                <a16:creationId xmlns:a16="http://schemas.microsoft.com/office/drawing/2014/main" id="{7DD1B6A3-3580-0457-8BD1-712646E1B9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2053" y="5428552"/>
            <a:ext cx="419707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hu-H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ISIS fanatics destroy museums as part of cultural ”cleansing”.</a:t>
            </a:r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1042C41B-F8FD-B7CD-B9D4-4782E4713B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9682" y="5676479"/>
            <a:ext cx="361784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hu-H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US plane drops agent orange </a:t>
            </a:r>
            <a:r>
              <a:rPr lang="en-US" altLang="hu-HU" sz="1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during the Vietnam War</a:t>
            </a:r>
            <a:r>
              <a:rPr kumimoji="0" lang="en-US" altLang="hu-H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781652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>
            <a:extLst>
              <a:ext uri="{FF2B5EF4-FFF2-40B4-BE49-F238E27FC236}">
                <a16:creationId xmlns:a16="http://schemas.microsoft.com/office/drawing/2014/main" id="{9C5E9974-9CE5-12CE-B080-171262C8E667}"/>
              </a:ext>
            </a:extLst>
          </p:cNvPr>
          <p:cNvSpPr/>
          <p:nvPr/>
        </p:nvSpPr>
        <p:spPr>
          <a:xfrm>
            <a:off x="0" y="0"/>
            <a:ext cx="12192000" cy="109643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6" name="Kép 5" descr="A képen szöveg látható&#10;&#10;Automatikusan generált leírás">
            <a:extLst>
              <a:ext uri="{FF2B5EF4-FFF2-40B4-BE49-F238E27FC236}">
                <a16:creationId xmlns:a16="http://schemas.microsoft.com/office/drawing/2014/main" id="{B4A06AFE-F1CB-4A6F-F04B-C4BC6830A9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143" y="92357"/>
            <a:ext cx="3410855" cy="899018"/>
          </a:xfrm>
          <a:prstGeom prst="rect">
            <a:avLst/>
          </a:prstGeom>
        </p:spPr>
      </p:pic>
      <p:sp>
        <p:nvSpPr>
          <p:cNvPr id="7" name="Cím 1">
            <a:extLst>
              <a:ext uri="{FF2B5EF4-FFF2-40B4-BE49-F238E27FC236}">
                <a16:creationId xmlns:a16="http://schemas.microsoft.com/office/drawing/2014/main" id="{F737E8DD-CB45-17B1-C2C6-4E38F9BDA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700" y="177970"/>
            <a:ext cx="9756389" cy="641328"/>
          </a:xfrm>
        </p:spPr>
        <p:txBody>
          <a:bodyPr anchor="b"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Consequences: Intergenerational costs</a:t>
            </a:r>
          </a:p>
        </p:txBody>
      </p:sp>
      <p:pic>
        <p:nvPicPr>
          <p:cNvPr id="8" name="Obrázek 5">
            <a:extLst>
              <a:ext uri="{FF2B5EF4-FFF2-40B4-BE49-F238E27FC236}">
                <a16:creationId xmlns:a16="http://schemas.microsoft.com/office/drawing/2014/main" id="{DBDADF84-706A-4335-8DDF-8BAE13B5A9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1266" y="5953478"/>
            <a:ext cx="960217" cy="731312"/>
          </a:xfrm>
          <a:prstGeom prst="rect">
            <a:avLst/>
          </a:prstGeo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18E15943-2E7A-52BC-4C28-2210FEE455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82" y="1551406"/>
            <a:ext cx="11161035" cy="4014286"/>
          </a:xfrm>
          <a:prstGeom prst="rect">
            <a:avLst/>
          </a:prstGeom>
        </p:spPr>
      </p:pic>
      <p:sp>
        <p:nvSpPr>
          <p:cNvPr id="4" name="Rectangle 5">
            <a:extLst>
              <a:ext uri="{FF2B5EF4-FFF2-40B4-BE49-F238E27FC236}">
                <a16:creationId xmlns:a16="http://schemas.microsoft.com/office/drawing/2014/main" id="{8180746F-2B52-266B-A09F-BEE4E566EC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41530"/>
            <a:ext cx="18703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hu-H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Source: </a:t>
            </a:r>
            <a:r>
              <a:rPr kumimoji="0" lang="en-US" altLang="hu-H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UNICEF, 2021</a:t>
            </a:r>
            <a:r>
              <a:rPr kumimoji="0" lang="en-US" altLang="hu-H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505056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>
            <a:extLst>
              <a:ext uri="{FF2B5EF4-FFF2-40B4-BE49-F238E27FC236}">
                <a16:creationId xmlns:a16="http://schemas.microsoft.com/office/drawing/2014/main" id="{9C5E9974-9CE5-12CE-B080-171262C8E667}"/>
              </a:ext>
            </a:extLst>
          </p:cNvPr>
          <p:cNvSpPr/>
          <p:nvPr/>
        </p:nvSpPr>
        <p:spPr>
          <a:xfrm>
            <a:off x="0" y="0"/>
            <a:ext cx="12192000" cy="109643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6" name="Kép 5" descr="A képen szöveg látható&#10;&#10;Automatikusan generált leírás">
            <a:extLst>
              <a:ext uri="{FF2B5EF4-FFF2-40B4-BE49-F238E27FC236}">
                <a16:creationId xmlns:a16="http://schemas.microsoft.com/office/drawing/2014/main" id="{B4A06AFE-F1CB-4A6F-F04B-C4BC6830A9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143" y="92357"/>
            <a:ext cx="3410855" cy="899018"/>
          </a:xfrm>
          <a:prstGeom prst="rect">
            <a:avLst/>
          </a:prstGeom>
        </p:spPr>
      </p:pic>
      <p:sp>
        <p:nvSpPr>
          <p:cNvPr id="7" name="Cím 1">
            <a:extLst>
              <a:ext uri="{FF2B5EF4-FFF2-40B4-BE49-F238E27FC236}">
                <a16:creationId xmlns:a16="http://schemas.microsoft.com/office/drawing/2014/main" id="{F737E8DD-CB45-17B1-C2C6-4E38F9BDA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700" y="177970"/>
            <a:ext cx="9756389" cy="641328"/>
          </a:xfrm>
        </p:spPr>
        <p:txBody>
          <a:bodyPr anchor="b"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Conflict suppliers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180746F-2B52-266B-A09F-BEE4E566EC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41530"/>
            <a:ext cx="18703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hu-H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Source: </a:t>
            </a:r>
            <a:r>
              <a:rPr kumimoji="0" lang="en-US" altLang="hu-H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SIPRI, 2022</a:t>
            </a:r>
            <a:r>
              <a:rPr kumimoji="0" lang="en-US" altLang="hu-H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5C776171-000C-92BC-9C94-04752F6E11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20" y="1274406"/>
            <a:ext cx="5161722" cy="5161722"/>
          </a:xfrm>
          <a:prstGeom prst="rect">
            <a:avLst/>
          </a:prstGeom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73E58241-5AD3-78D8-6AD5-4D511DB049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158" y="1274406"/>
            <a:ext cx="5161722" cy="5161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000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67906" y="804981"/>
            <a:ext cx="9219414" cy="344407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8145" marR="3258">
              <a:lnSpc>
                <a:spcPct val="109000"/>
              </a:lnSpc>
              <a:spcBef>
                <a:spcPts val="64"/>
              </a:spcBef>
            </a:pPr>
            <a:r>
              <a:rPr sz="1050" spc="-3" dirty="0">
                <a:latin typeface="Verdana"/>
                <a:cs typeface="Verdana"/>
              </a:rPr>
              <a:t>The following</a:t>
            </a:r>
            <a:r>
              <a:rPr sz="1050" spc="6" dirty="0">
                <a:latin typeface="Verdana"/>
                <a:cs typeface="Verdana"/>
              </a:rPr>
              <a:t> </a:t>
            </a:r>
            <a:r>
              <a:rPr sz="1050" spc="-3" dirty="0">
                <a:latin typeface="Verdana"/>
                <a:cs typeface="Verdana"/>
              </a:rPr>
              <a:t>disclaimer</a:t>
            </a:r>
            <a:r>
              <a:rPr sz="1050" dirty="0">
                <a:latin typeface="Verdana"/>
                <a:cs typeface="Verdana"/>
              </a:rPr>
              <a:t> </a:t>
            </a:r>
            <a:r>
              <a:rPr sz="1050" spc="-3" dirty="0">
                <a:latin typeface="Verdana"/>
                <a:cs typeface="Verdana"/>
              </a:rPr>
              <a:t>shall</a:t>
            </a:r>
            <a:r>
              <a:rPr sz="1050" spc="13" dirty="0">
                <a:latin typeface="Verdana"/>
                <a:cs typeface="Verdana"/>
              </a:rPr>
              <a:t> </a:t>
            </a:r>
            <a:r>
              <a:rPr sz="1050" spc="-3" dirty="0">
                <a:latin typeface="Verdana"/>
                <a:cs typeface="Verdana"/>
              </a:rPr>
              <a:t>be added</a:t>
            </a:r>
            <a:r>
              <a:rPr sz="1050" spc="6" dirty="0">
                <a:latin typeface="Verdana"/>
                <a:cs typeface="Verdana"/>
              </a:rPr>
              <a:t> </a:t>
            </a:r>
            <a:r>
              <a:rPr sz="1050" dirty="0">
                <a:latin typeface="Verdana"/>
                <a:cs typeface="Verdana"/>
              </a:rPr>
              <a:t>to </a:t>
            </a:r>
            <a:r>
              <a:rPr sz="1050" spc="-3" dirty="0">
                <a:latin typeface="Verdana"/>
                <a:cs typeface="Verdana"/>
              </a:rPr>
              <a:t>the</a:t>
            </a:r>
            <a:r>
              <a:rPr sz="1050" dirty="0">
                <a:latin typeface="Verdana"/>
                <a:cs typeface="Verdana"/>
              </a:rPr>
              <a:t> inner</a:t>
            </a:r>
            <a:r>
              <a:rPr sz="1050" spc="-3" dirty="0">
                <a:latin typeface="Verdana"/>
                <a:cs typeface="Verdana"/>
              </a:rPr>
              <a:t> pages</a:t>
            </a:r>
            <a:r>
              <a:rPr sz="1050" spc="10" dirty="0">
                <a:latin typeface="Verdana"/>
                <a:cs typeface="Verdana"/>
              </a:rPr>
              <a:t> </a:t>
            </a:r>
            <a:r>
              <a:rPr sz="1050" spc="-6" dirty="0">
                <a:latin typeface="Verdana"/>
                <a:cs typeface="Verdana"/>
              </a:rPr>
              <a:t>of</a:t>
            </a:r>
            <a:r>
              <a:rPr sz="1050" spc="10" dirty="0">
                <a:latin typeface="Verdana"/>
                <a:cs typeface="Verdana"/>
              </a:rPr>
              <a:t> </a:t>
            </a:r>
            <a:r>
              <a:rPr sz="1050" spc="-3" dirty="0">
                <a:latin typeface="Verdana"/>
                <a:cs typeface="Verdana"/>
              </a:rPr>
              <a:t>the</a:t>
            </a:r>
            <a:r>
              <a:rPr sz="1050" dirty="0">
                <a:latin typeface="Verdana"/>
                <a:cs typeface="Verdana"/>
              </a:rPr>
              <a:t> </a:t>
            </a:r>
            <a:r>
              <a:rPr sz="1050" spc="-3" dirty="0">
                <a:latin typeface="Verdana"/>
                <a:cs typeface="Verdana"/>
              </a:rPr>
              <a:t>publications and</a:t>
            </a:r>
            <a:r>
              <a:rPr sz="1050" spc="6" dirty="0">
                <a:latin typeface="Verdana"/>
                <a:cs typeface="Verdana"/>
              </a:rPr>
              <a:t> </a:t>
            </a:r>
            <a:r>
              <a:rPr sz="1050" spc="-3" dirty="0">
                <a:latin typeface="Verdana"/>
                <a:cs typeface="Verdana"/>
              </a:rPr>
              <a:t>studies</a:t>
            </a:r>
            <a:r>
              <a:rPr sz="1050" dirty="0">
                <a:latin typeface="Verdana"/>
                <a:cs typeface="Verdana"/>
              </a:rPr>
              <a:t> </a:t>
            </a:r>
            <a:r>
              <a:rPr sz="1050" spc="-3" dirty="0">
                <a:latin typeface="Verdana"/>
                <a:cs typeface="Verdana"/>
              </a:rPr>
              <a:t>written</a:t>
            </a:r>
            <a:r>
              <a:rPr sz="1050" spc="6" dirty="0">
                <a:latin typeface="Verdana"/>
                <a:cs typeface="Verdana"/>
              </a:rPr>
              <a:t> </a:t>
            </a:r>
            <a:r>
              <a:rPr sz="1050" spc="-6" dirty="0">
                <a:latin typeface="Verdana"/>
                <a:cs typeface="Verdana"/>
              </a:rPr>
              <a:t>by </a:t>
            </a:r>
            <a:r>
              <a:rPr sz="1050" spc="-218" dirty="0">
                <a:latin typeface="Verdana"/>
                <a:cs typeface="Verdana"/>
              </a:rPr>
              <a:t> </a:t>
            </a:r>
            <a:r>
              <a:rPr sz="1050" spc="-3" dirty="0">
                <a:latin typeface="Verdana"/>
                <a:cs typeface="Verdana"/>
              </a:rPr>
              <a:t>external</a:t>
            </a:r>
            <a:r>
              <a:rPr sz="1050" spc="10" dirty="0">
                <a:latin typeface="Verdana"/>
                <a:cs typeface="Verdana"/>
              </a:rPr>
              <a:t> </a:t>
            </a:r>
            <a:r>
              <a:rPr sz="1050" spc="-3" dirty="0">
                <a:latin typeface="Verdana"/>
                <a:cs typeface="Verdana"/>
              </a:rPr>
              <a:t>independent</a:t>
            </a:r>
            <a:r>
              <a:rPr sz="1050" dirty="0">
                <a:latin typeface="Verdana"/>
                <a:cs typeface="Verdana"/>
              </a:rPr>
              <a:t> </a:t>
            </a:r>
            <a:r>
              <a:rPr sz="1050" spc="-3" dirty="0">
                <a:latin typeface="Verdana"/>
                <a:cs typeface="Verdana"/>
              </a:rPr>
              <a:t>bodies</a:t>
            </a:r>
            <a:r>
              <a:rPr sz="1050" spc="-6" dirty="0">
                <a:latin typeface="Verdana"/>
                <a:cs typeface="Verdana"/>
              </a:rPr>
              <a:t> </a:t>
            </a:r>
            <a:r>
              <a:rPr sz="1050" dirty="0">
                <a:latin typeface="Verdana"/>
                <a:cs typeface="Verdana"/>
              </a:rPr>
              <a:t>with </a:t>
            </a:r>
            <a:r>
              <a:rPr sz="1050" spc="-3" dirty="0">
                <a:latin typeface="Verdana"/>
                <a:cs typeface="Verdana"/>
              </a:rPr>
              <a:t>support</a:t>
            </a:r>
            <a:r>
              <a:rPr sz="1050" dirty="0">
                <a:latin typeface="Verdana"/>
                <a:cs typeface="Verdana"/>
              </a:rPr>
              <a:t> </a:t>
            </a:r>
            <a:r>
              <a:rPr sz="1050" spc="-3" dirty="0">
                <a:latin typeface="Verdana"/>
                <a:cs typeface="Verdana"/>
              </a:rPr>
              <a:t>from </a:t>
            </a:r>
            <a:r>
              <a:rPr sz="1050" dirty="0">
                <a:latin typeface="Verdana"/>
                <a:cs typeface="Verdana"/>
              </a:rPr>
              <a:t>the</a:t>
            </a:r>
            <a:r>
              <a:rPr sz="1050" spc="-3" dirty="0">
                <a:latin typeface="Verdana"/>
                <a:cs typeface="Verdana"/>
              </a:rPr>
              <a:t> European</a:t>
            </a:r>
            <a:r>
              <a:rPr sz="1050" spc="3" dirty="0">
                <a:latin typeface="Verdana"/>
                <a:cs typeface="Verdana"/>
              </a:rPr>
              <a:t> </a:t>
            </a:r>
            <a:r>
              <a:rPr sz="1050" spc="-3" dirty="0">
                <a:latin typeface="Verdana"/>
                <a:cs typeface="Verdana"/>
              </a:rPr>
              <a:t>Commission</a:t>
            </a:r>
            <a:r>
              <a:rPr lang="hu-HU" sz="1050" spc="-3" dirty="0">
                <a:latin typeface="Verdana"/>
                <a:cs typeface="Verdana"/>
              </a:rPr>
              <a:t>:</a:t>
            </a:r>
            <a:endParaRPr sz="1050" dirty="0">
              <a:latin typeface="Verdana"/>
              <a:cs typeface="Verdana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2324117"/>
              </p:ext>
            </p:extLst>
          </p:nvPr>
        </p:nvGraphicFramePr>
        <p:xfrm>
          <a:off x="1852368" y="1166903"/>
          <a:ext cx="7423607" cy="537357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94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24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404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marL="73025">
                        <a:lnSpc>
                          <a:spcPct val="100000"/>
                        </a:lnSpc>
                        <a:spcBef>
                          <a:spcPts val="1135"/>
                        </a:spcBef>
                      </a:pPr>
                      <a:r>
                        <a:rPr sz="800" b="1" spc="-5" dirty="0">
                          <a:latin typeface="Verdana"/>
                          <a:cs typeface="Verdana"/>
                        </a:rPr>
                        <a:t>BG</a:t>
                      </a:r>
                      <a:endParaRPr sz="800" dirty="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marL="68580" marR="299720">
                        <a:lnSpc>
                          <a:spcPct val="101499"/>
                        </a:lnSpc>
                        <a:spcBef>
                          <a:spcPts val="5"/>
                        </a:spcBef>
                      </a:pP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Подкрепата</a:t>
                      </a:r>
                      <a:r>
                        <a:rPr sz="800" spc="-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на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Европейската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комисия</a:t>
                      </a:r>
                      <a:r>
                        <a:rPr sz="800" spc="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за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изготвянето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на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настоящата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публикация</a:t>
                      </a:r>
                      <a:r>
                        <a:rPr sz="800" spc="2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не</a:t>
                      </a:r>
                      <a:r>
                        <a:rPr sz="8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представлява 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одобрение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на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съдържанието, което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отразява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гледните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точки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само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на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авторите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и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не</a:t>
                      </a:r>
                      <a:r>
                        <a:rPr sz="8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може</a:t>
                      </a:r>
                      <a:r>
                        <a:rPr sz="8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да</a:t>
                      </a:r>
                      <a:r>
                        <a:rPr sz="8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се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търси </a:t>
                      </a:r>
                      <a:r>
                        <a:rPr sz="800" spc="-30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отговорност</a:t>
                      </a:r>
                      <a:r>
                        <a:rPr sz="800" spc="-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от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Комисията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за всяка</a:t>
                      </a:r>
                      <a:r>
                        <a:rPr sz="800" spc="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употреба, която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може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да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бъде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използвана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за информацията, 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съдържаща</a:t>
                      </a:r>
                      <a:r>
                        <a:rPr sz="800" spc="-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се 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в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нея.</a:t>
                      </a:r>
                      <a:endParaRPr sz="800" dirty="0">
                        <a:latin typeface="Verdana"/>
                        <a:cs typeface="Verdana"/>
                      </a:endParaRPr>
                    </a:p>
                  </a:txBody>
                  <a:tcPr marL="0" marR="0" marT="1222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201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83820">
                        <a:lnSpc>
                          <a:spcPct val="100000"/>
                        </a:lnSpc>
                      </a:pPr>
                      <a:r>
                        <a:rPr sz="800" b="1" spc="5" dirty="0">
                          <a:latin typeface="Verdana"/>
                          <a:cs typeface="Verdana"/>
                        </a:rPr>
                        <a:t>CS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T="36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marL="68580" marR="141605">
                        <a:lnSpc>
                          <a:spcPct val="101099"/>
                        </a:lnSpc>
                      </a:pP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Podpora</a:t>
                      </a:r>
                      <a:r>
                        <a:rPr sz="800" spc="-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Evropské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komise</a:t>
                      </a:r>
                      <a:r>
                        <a:rPr sz="800" spc="-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při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tvorbě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této</a:t>
                      </a:r>
                      <a:r>
                        <a:rPr sz="8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publikace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nepředstavuje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souhlas 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s obsahem,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který</a:t>
                      </a:r>
                      <a:r>
                        <a:rPr sz="800" spc="-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odráží</a:t>
                      </a:r>
                      <a:r>
                        <a:rPr sz="8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pouze 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názory autorů,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a Komise</a:t>
                      </a:r>
                      <a:r>
                        <a:rPr sz="800" spc="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nemůže</a:t>
                      </a:r>
                      <a:r>
                        <a:rPr sz="8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být</a:t>
                      </a:r>
                      <a:r>
                        <a:rPr sz="8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zodpovědná</a:t>
                      </a:r>
                      <a:r>
                        <a:rPr sz="8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za</a:t>
                      </a:r>
                      <a:r>
                        <a:rPr sz="800" spc="1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jakékoliv využití</a:t>
                      </a:r>
                      <a:r>
                        <a:rPr sz="800" spc="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informací</a:t>
                      </a:r>
                      <a:r>
                        <a:rPr sz="8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obsažených</a:t>
                      </a:r>
                      <a:r>
                        <a:rPr sz="800" spc="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v této</a:t>
                      </a:r>
                      <a:r>
                        <a:rPr sz="8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publikaci.</a:t>
                      </a:r>
                      <a:endParaRPr sz="800" dirty="0">
                        <a:latin typeface="Verdana"/>
                        <a:cs typeface="Verdana"/>
                      </a:endParaRPr>
                    </a:p>
                  </a:txBody>
                  <a:tcPr marL="0" marR="0" marT="2851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47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71120">
                        <a:lnSpc>
                          <a:spcPct val="100000"/>
                        </a:lnSpc>
                      </a:pPr>
                      <a:r>
                        <a:rPr sz="800" b="1" spc="-5" dirty="0">
                          <a:latin typeface="Verdana"/>
                          <a:cs typeface="Verdana"/>
                        </a:rPr>
                        <a:t>DA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T="81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marL="68580" marR="146050">
                        <a:lnSpc>
                          <a:spcPct val="101099"/>
                        </a:lnSpc>
                      </a:pP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Europa-Kommissionens</a:t>
                      </a:r>
                      <a:r>
                        <a:rPr sz="8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støtte</a:t>
                      </a:r>
                      <a:r>
                        <a:rPr sz="8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til</a:t>
                      </a:r>
                      <a:r>
                        <a:rPr sz="800" spc="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produktionen</a:t>
                      </a:r>
                      <a:r>
                        <a:rPr sz="8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af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denne</a:t>
                      </a:r>
                      <a:r>
                        <a:rPr sz="8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publikation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udgør</a:t>
                      </a:r>
                      <a:r>
                        <a:rPr sz="800" spc="2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ikke</a:t>
                      </a:r>
                      <a:r>
                        <a:rPr sz="8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en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godkendelse</a:t>
                      </a:r>
                      <a:r>
                        <a:rPr sz="800" spc="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af</a:t>
                      </a:r>
                      <a:r>
                        <a:rPr sz="8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indholdet, </a:t>
                      </a:r>
                      <a:r>
                        <a:rPr sz="800" spc="-30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som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kun</a:t>
                      </a:r>
                      <a:r>
                        <a:rPr sz="800" spc="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afspejler</a:t>
                      </a:r>
                      <a:r>
                        <a:rPr sz="8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forfatternes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egne</a:t>
                      </a:r>
                      <a:r>
                        <a:rPr sz="8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synspunkter,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og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Kommissionen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kan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ikke holdes</a:t>
                      </a:r>
                      <a:r>
                        <a:rPr sz="8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ansvarlig</a:t>
                      </a:r>
                      <a:r>
                        <a:rPr sz="8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for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den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brug, 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der</a:t>
                      </a:r>
                      <a:r>
                        <a:rPr sz="800" spc="-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måtte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blive gjort</a:t>
                      </a:r>
                      <a:r>
                        <a:rPr sz="8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af</a:t>
                      </a:r>
                      <a:r>
                        <a:rPr sz="800" spc="-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de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deri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indeholdte oplysninger.</a:t>
                      </a:r>
                      <a:endParaRPr sz="800" dirty="0">
                        <a:latin typeface="Verdana"/>
                        <a:cs typeface="Verdana"/>
                      </a:endParaRPr>
                    </a:p>
                  </a:txBody>
                  <a:tcPr marL="0" marR="0" marT="2036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732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77470">
                        <a:lnSpc>
                          <a:spcPct val="100000"/>
                        </a:lnSpc>
                      </a:pPr>
                      <a:r>
                        <a:rPr sz="800" b="1" spc="-5" dirty="0">
                          <a:latin typeface="Verdana"/>
                          <a:cs typeface="Verdana"/>
                        </a:rPr>
                        <a:t>DE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T="81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marL="68580" marR="81915">
                        <a:lnSpc>
                          <a:spcPct val="101699"/>
                        </a:lnSpc>
                      </a:pP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Die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Unterstützung 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der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Europäischen 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Kommission</a:t>
                      </a:r>
                      <a:r>
                        <a:rPr sz="800" spc="-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für</a:t>
                      </a:r>
                      <a:r>
                        <a:rPr sz="8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die</a:t>
                      </a:r>
                      <a:r>
                        <a:rPr sz="8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Erstellung 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dieser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Veröffentlichung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stellt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keine </a:t>
                      </a:r>
                      <a:r>
                        <a:rPr sz="8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Billigung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des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Inhalts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dar,</a:t>
                      </a:r>
                      <a:r>
                        <a:rPr sz="8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welcher</a:t>
                      </a:r>
                      <a:r>
                        <a:rPr sz="8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nur</a:t>
                      </a:r>
                      <a:r>
                        <a:rPr sz="800" spc="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die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Ansichten</a:t>
                      </a:r>
                      <a:r>
                        <a:rPr sz="8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der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Verfasser</a:t>
                      </a:r>
                      <a:r>
                        <a:rPr sz="8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wiedergibt, </a:t>
                      </a:r>
                      <a:r>
                        <a:rPr sz="800" spc="-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und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die Kommission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kann</a:t>
                      </a:r>
                      <a:r>
                        <a:rPr sz="800" spc="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nicht </a:t>
                      </a:r>
                      <a:r>
                        <a:rPr sz="800" spc="-30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für eine 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etwaige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Verwendung 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der darin</a:t>
                      </a:r>
                      <a:r>
                        <a:rPr sz="800" spc="-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enthaltenen</a:t>
                      </a:r>
                      <a:r>
                        <a:rPr sz="800" spc="-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Informationen haftbar</a:t>
                      </a:r>
                      <a:r>
                        <a:rPr sz="800" spc="-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gemacht</a:t>
                      </a:r>
                      <a:r>
                        <a:rPr sz="8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werden.</a:t>
                      </a:r>
                      <a:endParaRPr sz="800" dirty="0">
                        <a:latin typeface="Verdana"/>
                        <a:cs typeface="Verdana"/>
                      </a:endParaRPr>
                    </a:p>
                  </a:txBody>
                  <a:tcPr marL="0" marR="0" marT="1222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549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sz="800" b="1" dirty="0">
                          <a:latin typeface="Verdana"/>
                          <a:cs typeface="Verdana"/>
                        </a:rPr>
                        <a:t>EL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T="162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marL="68580" marR="182880">
                        <a:lnSpc>
                          <a:spcPct val="101099"/>
                        </a:lnSpc>
                      </a:pP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Η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υποστήριξη</a:t>
                      </a:r>
                      <a:r>
                        <a:rPr sz="800" spc="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της</a:t>
                      </a:r>
                      <a:r>
                        <a:rPr sz="800" spc="1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Ευρωπαϊκής</a:t>
                      </a:r>
                      <a:r>
                        <a:rPr sz="800" spc="1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Επιτροπής στην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παραγωγή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της παρούσας</a:t>
                      </a:r>
                      <a:r>
                        <a:rPr sz="800" spc="1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έκδοσης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δεν</a:t>
                      </a:r>
                      <a:r>
                        <a:rPr sz="800" spc="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συνιστά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αποδοχή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του 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περιεχομένου, το</a:t>
                      </a:r>
                      <a:r>
                        <a:rPr sz="8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οποίο</a:t>
                      </a:r>
                      <a:r>
                        <a:rPr sz="8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αντικατοπτρίζει</a:t>
                      </a:r>
                      <a:r>
                        <a:rPr sz="800" spc="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αποκλειστικά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τις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απόψεις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των</a:t>
                      </a:r>
                      <a:r>
                        <a:rPr sz="800" spc="-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συντακτών,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και</a:t>
                      </a:r>
                      <a:r>
                        <a:rPr sz="800" spc="1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η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Επιτροπή δεν</a:t>
                      </a:r>
                      <a:r>
                        <a:rPr sz="800" spc="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μπορεί </a:t>
                      </a:r>
                      <a:r>
                        <a:rPr sz="800" spc="-3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να αναλάβει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την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ευθύνη</a:t>
                      </a:r>
                      <a:r>
                        <a:rPr sz="800" spc="-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για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οποιαδήποτε</a:t>
                      </a:r>
                      <a:r>
                        <a:rPr sz="800" spc="-1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χρήση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των 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πληροφοριών</a:t>
                      </a:r>
                      <a:r>
                        <a:rPr sz="800" spc="-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που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περιέχονται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σε</a:t>
                      </a:r>
                      <a:r>
                        <a:rPr sz="800" spc="-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αυτήν.</a:t>
                      </a:r>
                      <a:endParaRPr sz="800" dirty="0">
                        <a:latin typeface="Verdana"/>
                        <a:cs typeface="Verdana"/>
                      </a:endParaRPr>
                    </a:p>
                  </a:txBody>
                  <a:tcPr marL="0" marR="0" marT="2851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44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76200">
                        <a:lnSpc>
                          <a:spcPct val="100000"/>
                        </a:lnSpc>
                      </a:pPr>
                      <a:r>
                        <a:rPr sz="800" b="1" dirty="0">
                          <a:latin typeface="Verdana"/>
                          <a:cs typeface="Verdana"/>
                        </a:rPr>
                        <a:t>EN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T="81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marL="68580" marR="327025">
                        <a:lnSpc>
                          <a:spcPct val="101099"/>
                        </a:lnSpc>
                      </a:pPr>
                      <a:r>
                        <a:rPr sz="800" spc="-5" dirty="0">
                          <a:latin typeface="Verdana"/>
                          <a:cs typeface="Verdana"/>
                        </a:rPr>
                        <a:t>The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latin typeface="Verdana"/>
                          <a:cs typeface="Verdana"/>
                        </a:rPr>
                        <a:t>European Commission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'</a:t>
                      </a:r>
                      <a:r>
                        <a:rPr sz="800" spc="-5" dirty="0">
                          <a:latin typeface="Verdana"/>
                          <a:cs typeface="Verdana"/>
                        </a:rPr>
                        <a:t>s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latin typeface="Verdana"/>
                          <a:cs typeface="Verdana"/>
                        </a:rPr>
                        <a:t>support</a:t>
                      </a:r>
                      <a:r>
                        <a:rPr sz="800" spc="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latin typeface="Verdana"/>
                          <a:cs typeface="Verdana"/>
                        </a:rPr>
                        <a:t>for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latin typeface="Verdana"/>
                          <a:cs typeface="Verdana"/>
                        </a:rPr>
                        <a:t>the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latin typeface="Verdana"/>
                          <a:cs typeface="Verdana"/>
                        </a:rPr>
                        <a:t>production 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of</a:t>
                      </a:r>
                      <a:r>
                        <a:rPr sz="800" spc="-5" dirty="0">
                          <a:latin typeface="Verdana"/>
                          <a:cs typeface="Verdana"/>
                        </a:rPr>
                        <a:t> this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latin typeface="Verdana"/>
                          <a:cs typeface="Verdana"/>
                        </a:rPr>
                        <a:t>publication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latin typeface="Verdana"/>
                          <a:cs typeface="Verdana"/>
                        </a:rPr>
                        <a:t>does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latin typeface="Verdana"/>
                          <a:cs typeface="Verdana"/>
                        </a:rPr>
                        <a:t>not</a:t>
                      </a:r>
                      <a:r>
                        <a:rPr sz="800" spc="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latin typeface="Verdana"/>
                          <a:cs typeface="Verdana"/>
                        </a:rPr>
                        <a:t>constitute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 an </a:t>
                      </a:r>
                      <a:r>
                        <a:rPr sz="800" spc="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latin typeface="Verdana"/>
                          <a:cs typeface="Verdana"/>
                        </a:rPr>
                        <a:t>endorsement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 of</a:t>
                      </a:r>
                      <a:r>
                        <a:rPr sz="800" spc="-5" dirty="0">
                          <a:latin typeface="Verdana"/>
                          <a:cs typeface="Verdana"/>
                        </a:rPr>
                        <a:t> the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latin typeface="Verdana"/>
                          <a:cs typeface="Verdana"/>
                        </a:rPr>
                        <a:t>contents, which</a:t>
                      </a:r>
                      <a:r>
                        <a:rPr sz="800" spc="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latin typeface="Verdana"/>
                          <a:cs typeface="Verdana"/>
                        </a:rPr>
                        <a:t>reflect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latin typeface="Verdana"/>
                          <a:cs typeface="Verdana"/>
                        </a:rPr>
                        <a:t>the views</a:t>
                      </a:r>
                      <a:r>
                        <a:rPr sz="800" spc="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latin typeface="Verdana"/>
                          <a:cs typeface="Verdana"/>
                        </a:rPr>
                        <a:t>only 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of</a:t>
                      </a:r>
                      <a:r>
                        <a:rPr sz="800" spc="-5" dirty="0">
                          <a:latin typeface="Verdana"/>
                          <a:cs typeface="Verdana"/>
                        </a:rPr>
                        <a:t> the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latin typeface="Verdana"/>
                          <a:cs typeface="Verdana"/>
                        </a:rPr>
                        <a:t>authors,</a:t>
                      </a:r>
                      <a:r>
                        <a:rPr sz="800" spc="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latin typeface="Verdana"/>
                          <a:cs typeface="Verdana"/>
                        </a:rPr>
                        <a:t>and 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the Commission</a:t>
                      </a:r>
                      <a:r>
                        <a:rPr sz="800" spc="-5" dirty="0">
                          <a:latin typeface="Verdana"/>
                          <a:cs typeface="Verdana"/>
                        </a:rPr>
                        <a:t> cannot</a:t>
                      </a:r>
                      <a:r>
                        <a:rPr sz="800" spc="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be </a:t>
                      </a:r>
                      <a:r>
                        <a:rPr sz="800" spc="-30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latin typeface="Verdana"/>
                          <a:cs typeface="Verdana"/>
                        </a:rPr>
                        <a:t>held responsible for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latin typeface="Verdana"/>
                          <a:cs typeface="Verdana"/>
                        </a:rPr>
                        <a:t>any</a:t>
                      </a:r>
                      <a:r>
                        <a:rPr sz="800" spc="-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latin typeface="Verdana"/>
                          <a:cs typeface="Verdana"/>
                        </a:rPr>
                        <a:t>use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latin typeface="Verdana"/>
                          <a:cs typeface="Verdana"/>
                        </a:rPr>
                        <a:t>which</a:t>
                      </a:r>
                      <a:r>
                        <a:rPr sz="800" spc="-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may</a:t>
                      </a:r>
                      <a:r>
                        <a:rPr sz="800" spc="-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be</a:t>
                      </a:r>
                      <a:r>
                        <a:rPr sz="800" spc="-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made of</a:t>
                      </a:r>
                      <a:r>
                        <a:rPr sz="800" spc="-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the </a:t>
                      </a:r>
                      <a:r>
                        <a:rPr sz="800" spc="-5" dirty="0">
                          <a:latin typeface="Verdana"/>
                          <a:cs typeface="Verdana"/>
                        </a:rPr>
                        <a:t>information</a:t>
                      </a:r>
                      <a:r>
                        <a:rPr sz="800" spc="-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latin typeface="Verdana"/>
                          <a:cs typeface="Verdana"/>
                        </a:rPr>
                        <a:t>contained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latin typeface="Verdana"/>
                          <a:cs typeface="Verdana"/>
                        </a:rPr>
                        <a:t>therein.</a:t>
                      </a:r>
                      <a:endParaRPr sz="800" dirty="0">
                        <a:latin typeface="Verdana"/>
                        <a:cs typeface="Verdana"/>
                      </a:endParaRPr>
                    </a:p>
                  </a:txBody>
                  <a:tcPr marL="0" marR="0" marT="162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549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800" b="1" dirty="0">
                          <a:latin typeface="Verdana"/>
                          <a:cs typeface="Verdana"/>
                        </a:rPr>
                        <a:t>ES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T="162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marL="68580" marR="163830">
                        <a:lnSpc>
                          <a:spcPct val="101099"/>
                        </a:lnSpc>
                      </a:pP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El 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apoyo de la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Comisión 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Europea para la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producción 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de esta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publicación no constituye </a:t>
                      </a:r>
                      <a:r>
                        <a:rPr sz="800" spc="-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una 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aprobación del </a:t>
                      </a:r>
                      <a:r>
                        <a:rPr sz="8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contenido,</a:t>
                      </a:r>
                      <a:r>
                        <a:rPr sz="800" spc="-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el</a:t>
                      </a:r>
                      <a:r>
                        <a:rPr sz="8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cual</a:t>
                      </a:r>
                      <a:r>
                        <a:rPr sz="8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refleja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únicamente 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las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opiniones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de los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autores,</a:t>
                      </a:r>
                      <a:r>
                        <a:rPr sz="800" spc="-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y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la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Comisión no</a:t>
                      </a:r>
                      <a:r>
                        <a:rPr sz="8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se</a:t>
                      </a:r>
                      <a:r>
                        <a:rPr sz="8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hace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responsable del </a:t>
                      </a:r>
                      <a:r>
                        <a:rPr sz="800" spc="-3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uso que pueda hacerse 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de</a:t>
                      </a:r>
                      <a:r>
                        <a:rPr sz="8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la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información</a:t>
                      </a:r>
                      <a:r>
                        <a:rPr sz="800" spc="-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contenida en</a:t>
                      </a:r>
                      <a:r>
                        <a:rPr sz="800" spc="-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la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misma.</a:t>
                      </a:r>
                      <a:endParaRPr sz="800" dirty="0">
                        <a:latin typeface="Verdana"/>
                        <a:cs typeface="Verdana"/>
                      </a:endParaRPr>
                    </a:p>
                  </a:txBody>
                  <a:tcPr marL="0" marR="0" marT="2851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09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88265">
                        <a:lnSpc>
                          <a:spcPct val="100000"/>
                        </a:lnSpc>
                      </a:pPr>
                      <a:r>
                        <a:rPr sz="800" b="1" dirty="0">
                          <a:latin typeface="Verdana"/>
                          <a:cs typeface="Verdana"/>
                        </a:rPr>
                        <a:t>ET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T="81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marL="68580" marR="125095">
                        <a:lnSpc>
                          <a:spcPct val="101099"/>
                        </a:lnSpc>
                      </a:pP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Euroopa</a:t>
                      </a:r>
                      <a:r>
                        <a:rPr sz="8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Komisjoni</a:t>
                      </a:r>
                      <a:r>
                        <a:rPr sz="800" spc="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toetus</a:t>
                      </a:r>
                      <a:r>
                        <a:rPr sz="800" spc="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käesoleva</a:t>
                      </a:r>
                      <a:r>
                        <a:rPr sz="8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väljaande</a:t>
                      </a:r>
                      <a:r>
                        <a:rPr sz="8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koostamisele</a:t>
                      </a:r>
                      <a:r>
                        <a:rPr sz="800" spc="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ei</a:t>
                      </a:r>
                      <a:r>
                        <a:rPr sz="800" spc="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tähenda</a:t>
                      </a:r>
                      <a:r>
                        <a:rPr sz="800" spc="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väljaandes</a:t>
                      </a:r>
                      <a:r>
                        <a:rPr sz="8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esitatud</a:t>
                      </a:r>
                      <a:r>
                        <a:rPr sz="8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sisu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kinnitamist. </a:t>
                      </a:r>
                      <a:r>
                        <a:rPr sz="800" spc="-3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Väljaandes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esitatud</a:t>
                      </a:r>
                      <a:r>
                        <a:rPr sz="8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sisu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peegeldab</a:t>
                      </a:r>
                      <a:r>
                        <a:rPr sz="800" spc="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vaid</a:t>
                      </a:r>
                      <a:r>
                        <a:rPr sz="8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autorite</a:t>
                      </a:r>
                      <a:r>
                        <a:rPr sz="8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seisukohti.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Euroopa</a:t>
                      </a:r>
                      <a:r>
                        <a:rPr sz="8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Komisjon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ei</a:t>
                      </a:r>
                      <a:r>
                        <a:rPr sz="800" spc="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vastuta</a:t>
                      </a:r>
                      <a:r>
                        <a:rPr sz="8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selles</a:t>
                      </a:r>
                      <a:r>
                        <a:rPr sz="8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sisalduva 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teabe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kasutamise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eest.</a:t>
                      </a:r>
                      <a:endParaRPr sz="800" dirty="0">
                        <a:latin typeface="Verdana"/>
                        <a:cs typeface="Verdana"/>
                      </a:endParaRPr>
                    </a:p>
                  </a:txBody>
                  <a:tcPr marL="0" marR="0" marT="162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265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98425">
                        <a:lnSpc>
                          <a:spcPct val="100000"/>
                        </a:lnSpc>
                      </a:pPr>
                      <a:r>
                        <a:rPr sz="800" b="1" dirty="0">
                          <a:latin typeface="Verdana"/>
                          <a:cs typeface="Verdana"/>
                        </a:rPr>
                        <a:t>FI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T="162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marL="68580" marR="78105" algn="just">
                        <a:lnSpc>
                          <a:spcPct val="101699"/>
                        </a:lnSpc>
                      </a:pP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Euroopan 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komission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tuki 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tämän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julkaisun tuottamiseen 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ei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tarkoita sitä, 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että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sisältö, joka kuvastaa pelkästään 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tekijöiden näkemyksiä, 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saa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kannatusta, eikä komissiota voida saattaa vastuuseen niiden 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sisältämien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tietojen 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mahdollisesta</a:t>
                      </a:r>
                      <a:r>
                        <a:rPr sz="800" spc="-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käytöstä.</a:t>
                      </a:r>
                      <a:endParaRPr sz="800" dirty="0">
                        <a:latin typeface="Verdana"/>
                        <a:cs typeface="Verdana"/>
                      </a:endParaRPr>
                    </a:p>
                  </a:txBody>
                  <a:tcPr marL="0" marR="0" marT="1222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549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83820">
                        <a:lnSpc>
                          <a:spcPct val="100000"/>
                        </a:lnSpc>
                      </a:pPr>
                      <a:r>
                        <a:rPr sz="800" b="1" dirty="0">
                          <a:latin typeface="Verdana"/>
                          <a:cs typeface="Verdana"/>
                        </a:rPr>
                        <a:t>FR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T="2036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marL="68580" marR="217804">
                        <a:lnSpc>
                          <a:spcPct val="101099"/>
                        </a:lnSpc>
                      </a:pP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Le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soutien 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de la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Commission européenne 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à la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production 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de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cette publication ne constitue 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pas </a:t>
                      </a:r>
                      <a:r>
                        <a:rPr sz="800" spc="-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une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approbation 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du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contenu, 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qui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reflète uniquement 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le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point 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de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vue 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des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auteurs, 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et </a:t>
                      </a:r>
                      <a:r>
                        <a:rPr sz="8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la 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Commission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ne peut 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pas </a:t>
                      </a:r>
                      <a:r>
                        <a:rPr sz="800" spc="-30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être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tenue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responsable 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de</a:t>
                      </a:r>
                      <a:r>
                        <a:rPr sz="800" spc="-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toute utilisation qui</a:t>
                      </a:r>
                      <a:r>
                        <a:rPr sz="8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pourrait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être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faite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des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informations qu’elle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contient.</a:t>
                      </a:r>
                      <a:endParaRPr sz="800" dirty="0">
                        <a:latin typeface="Verdana"/>
                        <a:cs typeface="Verdana"/>
                      </a:endParaRPr>
                    </a:p>
                  </a:txBody>
                  <a:tcPr marL="0" marR="0" marT="2851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844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71120">
                        <a:lnSpc>
                          <a:spcPct val="100000"/>
                        </a:lnSpc>
                      </a:pPr>
                      <a:r>
                        <a:rPr sz="800" b="1" dirty="0">
                          <a:latin typeface="Verdana"/>
                          <a:cs typeface="Verdana"/>
                        </a:rPr>
                        <a:t>GA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T="81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marL="68580" marR="200025" algn="just">
                        <a:lnSpc>
                          <a:spcPct val="101099"/>
                        </a:lnSpc>
                      </a:pP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Ní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hionann tacaíocht 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an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Choimisiúin 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Eorpaigh do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tháirgeadh 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an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fhoilseacháin 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seo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agus formhuiniú 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ar ábhair </a:t>
                      </a:r>
                      <a:r>
                        <a:rPr sz="800" spc="-30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an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fhoilseacháin, lena léirítear 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tuairimí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na n-údar amháin, 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agus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ní féidir freagracht 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a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chur 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ar an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gCoimisiún 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as</a:t>
                      </a:r>
                      <a:r>
                        <a:rPr sz="800" spc="-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aon</a:t>
                      </a:r>
                      <a:r>
                        <a:rPr sz="800" spc="-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úsáid 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a</a:t>
                      </a:r>
                      <a:r>
                        <a:rPr sz="8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d’fhéadfaí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a</a:t>
                      </a:r>
                      <a:r>
                        <a:rPr sz="8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bhaint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as</a:t>
                      </a:r>
                      <a:r>
                        <a:rPr sz="800" spc="-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an</a:t>
                      </a:r>
                      <a:r>
                        <a:rPr sz="800" spc="-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bhfaisnéis 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atá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ann.</a:t>
                      </a:r>
                      <a:endParaRPr sz="800" dirty="0">
                        <a:latin typeface="Verdana"/>
                        <a:cs typeface="Verdana"/>
                      </a:endParaRPr>
                    </a:p>
                  </a:txBody>
                  <a:tcPr marL="0" marR="0" marT="162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93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</a:pPr>
                      <a:r>
                        <a:rPr sz="700" b="1" spc="-5" dirty="0">
                          <a:latin typeface="Verdana"/>
                          <a:cs typeface="Verdana"/>
                        </a:rPr>
                        <a:t>HR</a:t>
                      </a:r>
                      <a:endParaRPr sz="700">
                        <a:latin typeface="Verdana"/>
                        <a:cs typeface="Verdana"/>
                      </a:endParaRPr>
                    </a:p>
                  </a:txBody>
                  <a:tcPr marL="0" marR="0" marT="36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 marL="68580" marR="243840">
                        <a:lnSpc>
                          <a:spcPct val="102200"/>
                        </a:lnSpc>
                      </a:pP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Potpora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Europske</a:t>
                      </a:r>
                      <a:r>
                        <a:rPr sz="9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komisije proizvodnji</a:t>
                      </a:r>
                      <a:r>
                        <a:rPr sz="900" spc="1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ove</a:t>
                      </a:r>
                      <a:r>
                        <a:rPr sz="9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publikacije</a:t>
                      </a:r>
                      <a:r>
                        <a:rPr sz="9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ne</a:t>
                      </a:r>
                      <a:r>
                        <a:rPr sz="9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predstavlja</a:t>
                      </a:r>
                      <a:r>
                        <a:rPr sz="900" spc="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potporu sadržaju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koji</a:t>
                      </a:r>
                      <a:r>
                        <a:rPr sz="900" spc="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odražava</a:t>
                      </a:r>
                      <a:r>
                        <a:rPr sz="900" spc="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samo </a:t>
                      </a:r>
                      <a:r>
                        <a:rPr sz="900" spc="-3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stavove autora</a:t>
                      </a:r>
                      <a:r>
                        <a:rPr sz="900" spc="-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i Komisija</a:t>
                      </a:r>
                      <a:r>
                        <a:rPr sz="900" spc="-2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ne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može biti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odgovorna za uporabu 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sadržanih</a:t>
                      </a:r>
                      <a:r>
                        <a:rPr sz="900" spc="-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informacija.</a:t>
                      </a:r>
                      <a:endParaRPr sz="900" dirty="0">
                        <a:latin typeface="Verdana"/>
                        <a:cs typeface="Verdana"/>
                      </a:endParaRPr>
                    </a:p>
                  </a:txBody>
                  <a:tcPr marL="0" marR="0" marT="81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66269" y="21141"/>
            <a:ext cx="1923068" cy="76632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>
            <a:extLst>
              <a:ext uri="{FF2B5EF4-FFF2-40B4-BE49-F238E27FC236}">
                <a16:creationId xmlns:a16="http://schemas.microsoft.com/office/drawing/2014/main" id="{9C5E9974-9CE5-12CE-B080-171262C8E667}"/>
              </a:ext>
            </a:extLst>
          </p:cNvPr>
          <p:cNvSpPr/>
          <p:nvPr/>
        </p:nvSpPr>
        <p:spPr>
          <a:xfrm>
            <a:off x="0" y="0"/>
            <a:ext cx="12192000" cy="109643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6" name="Kép 5" descr="A képen szöveg látható&#10;&#10;Automatikusan generált leírás">
            <a:extLst>
              <a:ext uri="{FF2B5EF4-FFF2-40B4-BE49-F238E27FC236}">
                <a16:creationId xmlns:a16="http://schemas.microsoft.com/office/drawing/2014/main" id="{B4A06AFE-F1CB-4A6F-F04B-C4BC6830A9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143" y="92357"/>
            <a:ext cx="3410855" cy="899018"/>
          </a:xfrm>
          <a:prstGeom prst="rect">
            <a:avLst/>
          </a:prstGeom>
        </p:spPr>
      </p:pic>
      <p:sp>
        <p:nvSpPr>
          <p:cNvPr id="7" name="Cím 1">
            <a:extLst>
              <a:ext uri="{FF2B5EF4-FFF2-40B4-BE49-F238E27FC236}">
                <a16:creationId xmlns:a16="http://schemas.microsoft.com/office/drawing/2014/main" id="{F737E8DD-CB45-17B1-C2C6-4E38F9BDA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700" y="177970"/>
            <a:ext cx="9756389" cy="641328"/>
          </a:xfrm>
        </p:spPr>
        <p:txBody>
          <a:bodyPr anchor="b"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Future trends: Potential future causes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99AD8BB8-22DB-A7C7-203F-0DC375E49EF8}"/>
              </a:ext>
            </a:extLst>
          </p:cNvPr>
          <p:cNvSpPr txBox="1"/>
          <p:nvPr/>
        </p:nvSpPr>
        <p:spPr>
          <a:xfrm>
            <a:off x="387103" y="1545103"/>
            <a:ext cx="5193304" cy="449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/>
              <a:t>Generally, structural (systemic) change will generate conflicts.</a:t>
            </a:r>
          </a:p>
          <a:p>
            <a:endParaRPr lang="en-US" sz="2200" dirty="0"/>
          </a:p>
          <a:p>
            <a:r>
              <a:rPr lang="en-US" sz="2200" dirty="0"/>
              <a:t>It will include several factors:</a:t>
            </a:r>
          </a:p>
          <a:p>
            <a:r>
              <a:rPr lang="en-US" sz="2200" dirty="0"/>
              <a:t>– Polarity shifts – Global and regional dynamics</a:t>
            </a:r>
          </a:p>
          <a:p>
            <a:r>
              <a:rPr lang="en-US" sz="2200" dirty="0"/>
              <a:t>– Resource and environmental conflicts</a:t>
            </a:r>
          </a:p>
          <a:p>
            <a:r>
              <a:rPr lang="en-US" sz="2200" dirty="0"/>
              <a:t>– Conflicts caused by displacements</a:t>
            </a:r>
          </a:p>
          <a:p>
            <a:r>
              <a:rPr lang="en-US" sz="2200" dirty="0"/>
              <a:t>– Economic crises</a:t>
            </a:r>
          </a:p>
          <a:p>
            <a:r>
              <a:rPr lang="en-US" sz="2200" dirty="0"/>
              <a:t>– "Status traps" and its consequences</a:t>
            </a:r>
          </a:p>
          <a:p>
            <a:r>
              <a:rPr lang="en-US" sz="2200" dirty="0"/>
              <a:t>– Conflicts caused by nationalist and populist policies</a:t>
            </a:r>
          </a:p>
          <a:p>
            <a:r>
              <a:rPr lang="en-US" sz="2200" dirty="0"/>
              <a:t>– Pandemics(?)</a:t>
            </a:r>
          </a:p>
        </p:txBody>
      </p:sp>
      <p:pic>
        <p:nvPicPr>
          <p:cNvPr id="10" name="Kép 9" descr="A képen talaj, kültéri, út, kő látható&#10;&#10;Automatikusan generált leírás">
            <a:extLst>
              <a:ext uri="{FF2B5EF4-FFF2-40B4-BE49-F238E27FC236}">
                <a16:creationId xmlns:a16="http://schemas.microsoft.com/office/drawing/2014/main" id="{BD71BD0C-B648-FFBF-F0F9-AF462184BF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407" y="1847914"/>
            <a:ext cx="6401472" cy="3600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8176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>
            <a:extLst>
              <a:ext uri="{FF2B5EF4-FFF2-40B4-BE49-F238E27FC236}">
                <a16:creationId xmlns:a16="http://schemas.microsoft.com/office/drawing/2014/main" id="{9C5E9974-9CE5-12CE-B080-171262C8E667}"/>
              </a:ext>
            </a:extLst>
          </p:cNvPr>
          <p:cNvSpPr/>
          <p:nvPr/>
        </p:nvSpPr>
        <p:spPr>
          <a:xfrm>
            <a:off x="0" y="0"/>
            <a:ext cx="12192000" cy="109643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6" name="Kép 5" descr="A képen szöveg látható&#10;&#10;Automatikusan generált leírás">
            <a:extLst>
              <a:ext uri="{FF2B5EF4-FFF2-40B4-BE49-F238E27FC236}">
                <a16:creationId xmlns:a16="http://schemas.microsoft.com/office/drawing/2014/main" id="{B4A06AFE-F1CB-4A6F-F04B-C4BC6830A9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143" y="92357"/>
            <a:ext cx="3410855" cy="899018"/>
          </a:xfrm>
          <a:prstGeom prst="rect">
            <a:avLst/>
          </a:prstGeom>
        </p:spPr>
      </p:pic>
      <p:sp>
        <p:nvSpPr>
          <p:cNvPr id="7" name="Cím 1">
            <a:extLst>
              <a:ext uri="{FF2B5EF4-FFF2-40B4-BE49-F238E27FC236}">
                <a16:creationId xmlns:a16="http://schemas.microsoft.com/office/drawing/2014/main" id="{F737E8DD-CB45-17B1-C2C6-4E38F9BDA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700" y="177970"/>
            <a:ext cx="9756389" cy="641328"/>
          </a:xfrm>
        </p:spPr>
        <p:txBody>
          <a:bodyPr anchor="b"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Bibliography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99AD8BB8-22DB-A7C7-203F-0DC375E49EF8}"/>
              </a:ext>
            </a:extLst>
          </p:cNvPr>
          <p:cNvSpPr txBox="1"/>
          <p:nvPr/>
        </p:nvSpPr>
        <p:spPr>
          <a:xfrm>
            <a:off x="387103" y="1977449"/>
            <a:ext cx="10898518" cy="2903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304800" algn="just">
              <a:lnSpc>
                <a:spcPct val="115000"/>
              </a:lnSpc>
            </a:pPr>
            <a:r>
              <a:rPr lang="en-US" sz="20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Keeley, L. H. (1996). </a:t>
            </a:r>
            <a:r>
              <a:rPr lang="en-US" sz="2000" i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War Before Civilization: the Myth of the Peaceful Savage</a:t>
            </a:r>
            <a:r>
              <a:rPr lang="en-US" sz="20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 Oxford University Press.</a:t>
            </a:r>
          </a:p>
          <a:p>
            <a:pPr indent="-304800" algn="just">
              <a:lnSpc>
                <a:spcPct val="115000"/>
              </a:lnSpc>
            </a:pPr>
            <a:endParaRPr lang="en-US" sz="20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304800" algn="just">
              <a:lnSpc>
                <a:spcPct val="115000"/>
              </a:lnSpc>
            </a:pPr>
            <a:r>
              <a:rPr lang="en-US" sz="20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Beer, Francis. A. (1981). </a:t>
            </a:r>
            <a:r>
              <a:rPr lang="en-US" sz="2000" i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Peace Against War: The Ecology of International Violence</a:t>
            </a:r>
            <a:r>
              <a:rPr lang="en-US" sz="20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 W. H. Freeman.</a:t>
            </a:r>
          </a:p>
          <a:p>
            <a:pPr indent="-304800" algn="just">
              <a:lnSpc>
                <a:spcPct val="115000"/>
              </a:lnSpc>
            </a:pPr>
            <a:endParaRPr lang="en-US" sz="20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304800" algn="just">
              <a:lnSpc>
                <a:spcPct val="115000"/>
              </a:lnSpc>
            </a:pPr>
            <a:r>
              <a:rPr lang="en-US" sz="20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Ramsbotham, O., Woodhouse, T., &amp; </a:t>
            </a:r>
            <a:r>
              <a:rPr lang="en-US" sz="20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Miall</a:t>
            </a:r>
            <a:r>
              <a:rPr lang="en-US" sz="20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H. (2016). </a:t>
            </a:r>
            <a:r>
              <a:rPr lang="en-US" sz="2000" i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Contemporary conflict resolution: the prevention, management and transformation of deadly conflicts</a:t>
            </a:r>
            <a:r>
              <a:rPr lang="en-US" sz="20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(4th ed.). Polity Press.</a:t>
            </a:r>
          </a:p>
          <a:p>
            <a:pPr indent="-304800" algn="just">
              <a:lnSpc>
                <a:spcPct val="115000"/>
              </a:lnSpc>
            </a:pPr>
            <a:endParaRPr lang="en-US" sz="20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304800" algn="just">
              <a:lnSpc>
                <a:spcPct val="115000"/>
              </a:lnSpc>
            </a:pPr>
            <a:r>
              <a:rPr lang="hu-HU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Internet </a:t>
            </a:r>
            <a:r>
              <a:rPr lang="hu-HU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sources</a:t>
            </a:r>
            <a:r>
              <a:rPr lang="hu-HU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are</a:t>
            </a:r>
            <a:r>
              <a:rPr lang="hu-HU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indicated</a:t>
            </a:r>
            <a:r>
              <a:rPr lang="hu-HU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hu-HU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each</a:t>
            </a:r>
            <a:r>
              <a:rPr lang="hu-HU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case</a:t>
            </a:r>
            <a:r>
              <a:rPr lang="hu-HU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by</a:t>
            </a:r>
            <a:r>
              <a:rPr lang="hu-HU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hu-HU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hyperlink</a:t>
            </a:r>
            <a:r>
              <a:rPr lang="hu-HU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750155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lection of the new Rector of NOVA | Universidade NOVA de Lisbo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9771" y="346167"/>
            <a:ext cx="2579906" cy="154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0636" y="618479"/>
            <a:ext cx="3520438" cy="1003324"/>
          </a:xfrm>
          <a:prstGeom prst="rect">
            <a:avLst/>
          </a:prstGeom>
        </p:spPr>
      </p:pic>
      <p:pic>
        <p:nvPicPr>
          <p:cNvPr id="4" name="Obrázek 3" descr="C:\Users\KAA\Pictures\UP_logo_horizont_en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7086" y="2639045"/>
            <a:ext cx="1690139" cy="1588934"/>
          </a:xfrm>
          <a:prstGeom prst="rect">
            <a:avLst/>
          </a:prstGeom>
          <a:noFill/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549" y="4930536"/>
            <a:ext cx="2078049" cy="158266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5A17FC0-D416-4C8B-A9E6-5924D352B9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7495" y="2300641"/>
            <a:ext cx="8124506" cy="455736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82DC870-E8E5-4050-B10C-CC24FC67E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2285774"/>
            <a:ext cx="12188952" cy="0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F76A74F-C283-4DED-BD4D-086753B7CB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4571548"/>
            <a:ext cx="4064320" cy="0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B2791FB-B2F7-4BBE-B8D8-74C37FF9E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4319" y="-680"/>
            <a:ext cx="0" cy="6858003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891B5DE-6811-4844-BB18-472A3F360E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20742" y="-680"/>
            <a:ext cx="0" cy="2240280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7A9CA3A-7216-41E0-B3CD-058077FD39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46931" y="5336249"/>
            <a:ext cx="5486400" cy="0"/>
          </a:xfrm>
          <a:prstGeom prst="line">
            <a:avLst/>
          </a:prstGeom>
          <a:ln w="15875">
            <a:solidFill>
              <a:srgbClr val="FFFFFF">
                <a:alpha val="7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Kép 9" descr="A képen szöveg látható&#10;&#10;Automatikusan generált leírás">
            <a:extLst>
              <a:ext uri="{FF2B5EF4-FFF2-40B4-BE49-F238E27FC236}">
                <a16:creationId xmlns:a16="http://schemas.microsoft.com/office/drawing/2014/main" id="{75AB8019-F529-DADE-D51A-D6F534BE279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76" y="302083"/>
            <a:ext cx="2652578" cy="1624704"/>
          </a:xfrm>
          <a:prstGeom prst="rect">
            <a:avLst/>
          </a:prstGeom>
        </p:spPr>
      </p:pic>
      <p:sp>
        <p:nvSpPr>
          <p:cNvPr id="12" name="Nadpis 1">
            <a:extLst>
              <a:ext uri="{FF2B5EF4-FFF2-40B4-BE49-F238E27FC236}">
                <a16:creationId xmlns:a16="http://schemas.microsoft.com/office/drawing/2014/main" id="{FC64CA8C-40F4-98CA-42AA-7C4EA039715C}"/>
              </a:ext>
            </a:extLst>
          </p:cNvPr>
          <p:cNvSpPr txBox="1">
            <a:spLocks/>
          </p:cNvSpPr>
          <p:nvPr/>
        </p:nvSpPr>
        <p:spPr>
          <a:xfrm>
            <a:off x="4629117" y="3699182"/>
            <a:ext cx="7423037" cy="246270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sz="1600" dirty="0">
                <a:solidFill>
                  <a:srgbClr val="FFFFFF"/>
                </a:solidFill>
              </a:rPr>
            </a:br>
            <a:br>
              <a:rPr lang="en-US" sz="1600" dirty="0">
                <a:solidFill>
                  <a:srgbClr val="FFFFFF"/>
                </a:solidFill>
              </a:rPr>
            </a:br>
            <a:br>
              <a:rPr lang="en-US" sz="1600" dirty="0">
                <a:solidFill>
                  <a:srgbClr val="FFFFFF"/>
                </a:solidFill>
              </a:rPr>
            </a:b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23" name="Szövegdoboz 22">
            <a:extLst>
              <a:ext uri="{FF2B5EF4-FFF2-40B4-BE49-F238E27FC236}">
                <a16:creationId xmlns:a16="http://schemas.microsoft.com/office/drawing/2014/main" id="{A260913D-B56B-A35B-CADC-E27943DA7BD8}"/>
              </a:ext>
            </a:extLst>
          </p:cNvPr>
          <p:cNvSpPr txBox="1"/>
          <p:nvPr/>
        </p:nvSpPr>
        <p:spPr>
          <a:xfrm>
            <a:off x="4653181" y="4066827"/>
            <a:ext cx="742303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Thank you for your </a:t>
            </a:r>
          </a:p>
          <a:p>
            <a:r>
              <a:rPr lang="en-US" sz="4000" dirty="0">
                <a:solidFill>
                  <a:schemeClr val="bg1"/>
                </a:solidFill>
              </a:rPr>
              <a:t>attention!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401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6402860"/>
              </p:ext>
            </p:extLst>
          </p:nvPr>
        </p:nvGraphicFramePr>
        <p:xfrm>
          <a:off x="700394" y="371816"/>
          <a:ext cx="8317148" cy="611864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75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695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61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900" b="1" spc="-5" dirty="0">
                          <a:latin typeface="Verdana"/>
                          <a:cs typeface="Verdana"/>
                        </a:rPr>
                        <a:t>HU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81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 marL="68580" marR="189865">
                        <a:lnSpc>
                          <a:spcPct val="101099"/>
                        </a:lnSpc>
                      </a:pP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Az</a:t>
                      </a:r>
                      <a:r>
                        <a:rPr sz="9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Európai</a:t>
                      </a:r>
                      <a:r>
                        <a:rPr sz="900" spc="1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Bizottság</a:t>
                      </a:r>
                      <a:r>
                        <a:rPr sz="900" spc="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támogatása</a:t>
                      </a:r>
                      <a:r>
                        <a:rPr sz="9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ezen</a:t>
                      </a:r>
                      <a:r>
                        <a:rPr sz="9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kiadvány</a:t>
                      </a:r>
                      <a:r>
                        <a:rPr sz="9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elkészítéséhez</a:t>
                      </a:r>
                      <a:r>
                        <a:rPr sz="900" spc="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nem</a:t>
                      </a:r>
                      <a:r>
                        <a:rPr sz="900" spc="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jelenti</a:t>
                      </a:r>
                      <a:r>
                        <a:rPr sz="900" spc="1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a</a:t>
                      </a:r>
                      <a:r>
                        <a:rPr sz="900" spc="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tartalom</a:t>
                      </a:r>
                      <a:r>
                        <a:rPr sz="900" spc="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jóváhagyását,</a:t>
                      </a:r>
                      <a:r>
                        <a:rPr sz="9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amely </a:t>
                      </a:r>
                      <a:r>
                        <a:rPr sz="900" spc="-3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kizárólag</a:t>
                      </a:r>
                      <a:r>
                        <a:rPr sz="9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a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szerzők álláspontját</a:t>
                      </a:r>
                      <a:r>
                        <a:rPr sz="900" spc="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tükrözi, valamint</a:t>
                      </a:r>
                      <a:r>
                        <a:rPr sz="9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a Bizottság</a:t>
                      </a:r>
                      <a:r>
                        <a:rPr sz="9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nem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tehető</a:t>
                      </a:r>
                      <a:r>
                        <a:rPr sz="900" spc="1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felelőssé</a:t>
                      </a:r>
                      <a:r>
                        <a:rPr sz="900" spc="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ezen információk</a:t>
                      </a:r>
                      <a:endParaRPr sz="900" dirty="0">
                        <a:latin typeface="Verdana"/>
                        <a:cs typeface="Verdana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bárminemű</a:t>
                      </a:r>
                      <a:r>
                        <a:rPr sz="900" spc="-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felhasználásáért.</a:t>
                      </a:r>
                      <a:endParaRPr sz="900" dirty="0">
                        <a:latin typeface="Verdana"/>
                        <a:cs typeface="Verdana"/>
                      </a:endParaRPr>
                    </a:p>
                  </a:txBody>
                  <a:tcPr marL="0" marR="0" marT="162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986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97155">
                        <a:lnSpc>
                          <a:spcPct val="100000"/>
                        </a:lnSpc>
                      </a:pPr>
                      <a:r>
                        <a:rPr sz="900" b="1" spc="-5" dirty="0">
                          <a:latin typeface="Verdana"/>
                          <a:cs typeface="Verdana"/>
                        </a:rPr>
                        <a:t>IT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81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68580" marR="274320">
                        <a:lnSpc>
                          <a:spcPct val="101699"/>
                        </a:lnSpc>
                        <a:spcBef>
                          <a:spcPts val="5"/>
                        </a:spcBef>
                      </a:pP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Il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sostegno</a:t>
                      </a:r>
                      <a:r>
                        <a:rPr sz="9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della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Commissione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europea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alla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produzione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di</a:t>
                      </a:r>
                      <a:r>
                        <a:rPr sz="9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questa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pubblicazione</a:t>
                      </a:r>
                      <a:r>
                        <a:rPr sz="900" spc="-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non</a:t>
                      </a:r>
                      <a:r>
                        <a:rPr sz="900" spc="-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costituisce 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un'approvazione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del</a:t>
                      </a:r>
                      <a:r>
                        <a:rPr sz="9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contenuto, che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riflette</a:t>
                      </a:r>
                      <a:r>
                        <a:rPr sz="900" spc="2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esclusivamente</a:t>
                      </a:r>
                      <a:r>
                        <a:rPr sz="9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il</a:t>
                      </a:r>
                      <a:r>
                        <a:rPr sz="9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punto</a:t>
                      </a:r>
                      <a:r>
                        <a:rPr sz="9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di</a:t>
                      </a:r>
                      <a:r>
                        <a:rPr sz="900" spc="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vista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degli</a:t>
                      </a:r>
                      <a:r>
                        <a:rPr sz="9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autori, 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e la</a:t>
                      </a:r>
                      <a:r>
                        <a:rPr sz="900" spc="1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Commissione </a:t>
                      </a:r>
                      <a:r>
                        <a:rPr sz="900" spc="-30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non</a:t>
                      </a:r>
                      <a:r>
                        <a:rPr sz="900" spc="-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può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essere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ritenuta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responsabile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per l'uso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che 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può essere</a:t>
                      </a:r>
                      <a:r>
                        <a:rPr sz="9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fatto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delle informazioni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ivi</a:t>
                      </a:r>
                      <a:r>
                        <a:rPr sz="9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contenute.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1222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56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sz="900" b="1" dirty="0">
                          <a:latin typeface="Verdana"/>
                          <a:cs typeface="Verdana"/>
                        </a:rPr>
                        <a:t>LT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36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68580" marR="268605">
                        <a:lnSpc>
                          <a:spcPct val="101099"/>
                        </a:lnSpc>
                      </a:pP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Europos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Komisijos</a:t>
                      </a:r>
                      <a:r>
                        <a:rPr sz="9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parama</a:t>
                      </a:r>
                      <a:r>
                        <a:rPr sz="900" spc="-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šio</a:t>
                      </a:r>
                      <a:r>
                        <a:rPr sz="900" spc="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leidinio</a:t>
                      </a:r>
                      <a:r>
                        <a:rPr sz="900" spc="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rengimui</a:t>
                      </a:r>
                      <a:r>
                        <a:rPr sz="9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nereiškia</a:t>
                      </a:r>
                      <a:r>
                        <a:rPr sz="9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pritarimo</a:t>
                      </a:r>
                      <a:r>
                        <a:rPr sz="900" spc="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jo</a:t>
                      </a:r>
                      <a:r>
                        <a:rPr sz="900" spc="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turiniui,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kuriame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pateikiama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autorių </a:t>
                      </a:r>
                      <a:r>
                        <a:rPr sz="900" spc="-3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nuomonė, 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todėl</a:t>
                      </a:r>
                      <a:r>
                        <a:rPr sz="900" spc="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Europos</a:t>
                      </a:r>
                      <a:r>
                        <a:rPr sz="9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Komisija</a:t>
                      </a:r>
                      <a:r>
                        <a:rPr sz="9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negali</a:t>
                      </a:r>
                      <a:r>
                        <a:rPr sz="900" spc="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būti</a:t>
                      </a:r>
                      <a:r>
                        <a:rPr sz="900" spc="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laikoma</a:t>
                      </a:r>
                      <a:r>
                        <a:rPr sz="900" spc="-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atsakinga</a:t>
                      </a:r>
                      <a:r>
                        <a:rPr sz="9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už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informaciją</a:t>
                      </a:r>
                      <a:r>
                        <a:rPr sz="9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panaudotą</a:t>
                      </a:r>
                      <a:r>
                        <a:rPr sz="9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šiame</a:t>
                      </a:r>
                      <a:r>
                        <a:rPr sz="9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leidinyje.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2851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56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900" b="1" dirty="0">
                          <a:latin typeface="Verdana"/>
                          <a:cs typeface="Verdana"/>
                        </a:rPr>
                        <a:t>LV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162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68580" marR="384175" algn="just">
                        <a:lnSpc>
                          <a:spcPct val="101099"/>
                        </a:lnSpc>
                      </a:pP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Eiropas Komisijas atbalsts 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šīs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publikācijas sagatavošanai nav uzskatāms 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par satura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apstiprinājumu, 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kas </a:t>
                      </a:r>
                      <a:r>
                        <a:rPr sz="9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atspoguļo tikai autoru viedokļus, 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un Komisija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nevar 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būt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atbildīga 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par tajā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ietvertās informācijas jebkādu 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izmantošanu.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2851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637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</a:pPr>
                      <a:r>
                        <a:rPr sz="900" b="1" spc="-5" dirty="0">
                          <a:latin typeface="Verdana"/>
                          <a:cs typeface="Verdana"/>
                        </a:rPr>
                        <a:t>MT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81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 marL="68580" marR="601980">
                        <a:lnSpc>
                          <a:spcPct val="101200"/>
                        </a:lnSpc>
                      </a:pP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L-appoġġ</a:t>
                      </a:r>
                      <a:r>
                        <a:rPr sz="9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tal-Kummissjoni</a:t>
                      </a:r>
                      <a:r>
                        <a:rPr sz="900" spc="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Ewropea</a:t>
                      </a:r>
                      <a:r>
                        <a:rPr sz="9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għall-produzzjoni</a:t>
                      </a:r>
                      <a:r>
                        <a:rPr sz="900" spc="-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ta’ din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il-pubblikazzjoni</a:t>
                      </a:r>
                      <a:r>
                        <a:rPr sz="900" spc="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ma</a:t>
                      </a:r>
                      <a:r>
                        <a:rPr sz="9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jikkostitwixxix 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approvazzjoni</a:t>
                      </a:r>
                      <a:r>
                        <a:rPr sz="900" spc="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tal-kontenut,</a:t>
                      </a:r>
                      <a:r>
                        <a:rPr sz="9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li</a:t>
                      </a:r>
                      <a:r>
                        <a:rPr sz="900" spc="1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jirrifletti</a:t>
                      </a:r>
                      <a:r>
                        <a:rPr sz="900" spc="1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biss</a:t>
                      </a:r>
                      <a:r>
                        <a:rPr sz="9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il-fehmiet</a:t>
                      </a:r>
                      <a:r>
                        <a:rPr sz="900" spc="1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tal-awturi,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u</a:t>
                      </a:r>
                      <a:r>
                        <a:rPr sz="9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l-Kummissjoni</a:t>
                      </a:r>
                      <a:r>
                        <a:rPr sz="900" spc="1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ma</a:t>
                      </a:r>
                      <a:r>
                        <a:rPr sz="900" spc="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tistax</a:t>
                      </a:r>
                      <a:r>
                        <a:rPr sz="9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tinżamm </a:t>
                      </a:r>
                      <a:r>
                        <a:rPr sz="900" spc="-30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responsabbli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għal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kwalunkwe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użu</a:t>
                      </a:r>
                      <a:r>
                        <a:rPr sz="900" spc="-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li</a:t>
                      </a:r>
                      <a:r>
                        <a:rPr sz="9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jista’</a:t>
                      </a:r>
                      <a:r>
                        <a:rPr sz="900" spc="-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jsir mill-informazzjoni</a:t>
                      </a:r>
                      <a:r>
                        <a:rPr sz="9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li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tinsab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fiha.</a:t>
                      </a:r>
                      <a:endParaRPr sz="900" dirty="0">
                        <a:latin typeface="Verdana"/>
                        <a:cs typeface="Verdana"/>
                      </a:endParaRPr>
                    </a:p>
                  </a:txBody>
                  <a:tcPr marL="0" marR="0" marT="162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986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78740">
                        <a:lnSpc>
                          <a:spcPct val="100000"/>
                        </a:lnSpc>
                      </a:pPr>
                      <a:r>
                        <a:rPr sz="900" b="1" dirty="0">
                          <a:latin typeface="Verdana"/>
                          <a:cs typeface="Verdana"/>
                        </a:rPr>
                        <a:t>NL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162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68580" marR="137795">
                        <a:lnSpc>
                          <a:spcPct val="101699"/>
                        </a:lnSpc>
                      </a:pP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De</a:t>
                      </a:r>
                      <a:r>
                        <a:rPr sz="9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steun van</a:t>
                      </a:r>
                      <a:r>
                        <a:rPr sz="900" spc="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de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Europese</a:t>
                      </a:r>
                      <a:r>
                        <a:rPr sz="900" spc="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Commissie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voor</a:t>
                      </a:r>
                      <a:r>
                        <a:rPr sz="9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de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productie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van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deze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publicatie</a:t>
                      </a:r>
                      <a:r>
                        <a:rPr sz="9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houdt</a:t>
                      </a:r>
                      <a:r>
                        <a:rPr sz="9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geen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goedkeuring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van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de </a:t>
                      </a:r>
                      <a:r>
                        <a:rPr sz="900" spc="-30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inhoud in. 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De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inhoud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geeft</a:t>
                      </a:r>
                      <a:r>
                        <a:rPr sz="9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de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standpunten 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van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de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auteurs weer</a:t>
                      </a:r>
                      <a:r>
                        <a:rPr sz="900" spc="1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en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de Commissie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kan niet</a:t>
                      </a:r>
                      <a:r>
                        <a:rPr sz="9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aansprakelijk 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worden</a:t>
                      </a:r>
                      <a:r>
                        <a:rPr sz="900" spc="-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gesteld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voor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het</a:t>
                      </a:r>
                      <a:r>
                        <a:rPr sz="9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gebruik 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dat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eventueel</a:t>
                      </a:r>
                      <a:r>
                        <a:rPr sz="9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wordt</a:t>
                      </a:r>
                      <a:r>
                        <a:rPr sz="900" spc="-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gemaakt</a:t>
                      </a:r>
                      <a:r>
                        <a:rPr sz="9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van 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de daarin</a:t>
                      </a:r>
                      <a:r>
                        <a:rPr sz="900" spc="-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opgenomen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informatie.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1222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68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86360">
                        <a:lnSpc>
                          <a:spcPct val="100000"/>
                        </a:lnSpc>
                      </a:pPr>
                      <a:r>
                        <a:rPr sz="900" b="1" spc="-10" dirty="0">
                          <a:latin typeface="Verdana"/>
                          <a:cs typeface="Verdana"/>
                        </a:rPr>
                        <a:t>PL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162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Wsparcie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Komisji</a:t>
                      </a:r>
                      <a:r>
                        <a:rPr sz="900" spc="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Europejskiej</a:t>
                      </a:r>
                      <a:r>
                        <a:rPr sz="9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dla</a:t>
                      </a:r>
                      <a:r>
                        <a:rPr sz="9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produkcji</a:t>
                      </a:r>
                      <a:r>
                        <a:rPr sz="9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tej</a:t>
                      </a:r>
                      <a:r>
                        <a:rPr sz="900" spc="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publikacji</a:t>
                      </a:r>
                      <a:r>
                        <a:rPr sz="9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nie</a:t>
                      </a:r>
                      <a:r>
                        <a:rPr sz="9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stanowi</a:t>
                      </a:r>
                      <a:r>
                        <a:rPr sz="9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poparcia</a:t>
                      </a:r>
                      <a:r>
                        <a:rPr sz="9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dla</a:t>
                      </a:r>
                      <a:r>
                        <a:rPr sz="9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treści,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które</a:t>
                      </a:r>
                      <a:endParaRPr sz="900">
                        <a:latin typeface="Verdana"/>
                        <a:cs typeface="Verdana"/>
                      </a:endParaRPr>
                    </a:p>
                    <a:p>
                      <a:pPr marL="68580" marR="313055">
                        <a:lnSpc>
                          <a:spcPct val="101099"/>
                        </a:lnSpc>
                      </a:pP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odzwierciedlają</a:t>
                      </a:r>
                      <a:r>
                        <a:rPr sz="9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jedynie</a:t>
                      </a:r>
                      <a:r>
                        <a:rPr sz="9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poglądy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autorów,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a</a:t>
                      </a:r>
                      <a:r>
                        <a:rPr sz="900" spc="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Komisja</a:t>
                      </a:r>
                      <a:r>
                        <a:rPr sz="9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nie</a:t>
                      </a:r>
                      <a:r>
                        <a:rPr sz="9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może</a:t>
                      </a:r>
                      <a:r>
                        <a:rPr sz="9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zostać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pociagnięta</a:t>
                      </a:r>
                      <a:r>
                        <a:rPr sz="900" spc="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do</a:t>
                      </a:r>
                      <a:r>
                        <a:rPr sz="900" spc="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odpowiedzialności</a:t>
                      </a:r>
                      <a:r>
                        <a:rPr sz="900" spc="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za </a:t>
                      </a:r>
                      <a:r>
                        <a:rPr sz="900" spc="-3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jakiekolwiek</a:t>
                      </a:r>
                      <a:r>
                        <a:rPr sz="900" spc="-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wykorzystanie informacji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w</a:t>
                      </a:r>
                      <a:r>
                        <a:rPr sz="900" spc="-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niej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zawartych.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36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637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83820">
                        <a:lnSpc>
                          <a:spcPct val="100000"/>
                        </a:lnSpc>
                      </a:pPr>
                      <a:r>
                        <a:rPr sz="900" b="1" spc="-10" dirty="0">
                          <a:latin typeface="Verdana"/>
                          <a:cs typeface="Verdana"/>
                        </a:rPr>
                        <a:t>PT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81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68580" marR="299085">
                        <a:lnSpc>
                          <a:spcPct val="101099"/>
                        </a:lnSpc>
                      </a:pP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O</a:t>
                      </a:r>
                      <a:r>
                        <a:rPr sz="900" spc="-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apoio</a:t>
                      </a:r>
                      <a:r>
                        <a:rPr sz="9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da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Comissão</a:t>
                      </a:r>
                      <a:r>
                        <a:rPr sz="9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Europeia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à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produção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desta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publicação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não constitui</a:t>
                      </a:r>
                      <a:r>
                        <a:rPr sz="9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um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aval</a:t>
                      </a:r>
                      <a:r>
                        <a:rPr sz="9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do</a:t>
                      </a:r>
                      <a:r>
                        <a:rPr sz="9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seu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conteúdo, que 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reflete</a:t>
                      </a:r>
                      <a:r>
                        <a:rPr sz="9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unicamente</a:t>
                      </a:r>
                      <a:r>
                        <a:rPr sz="9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o</a:t>
                      </a:r>
                      <a:r>
                        <a:rPr sz="9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ponto 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de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vista</a:t>
                      </a:r>
                      <a:r>
                        <a:rPr sz="9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dos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autores, 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e</a:t>
                      </a:r>
                      <a:r>
                        <a:rPr sz="9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a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Comissão</a:t>
                      </a:r>
                      <a:r>
                        <a:rPr sz="900" spc="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não</a:t>
                      </a:r>
                      <a:r>
                        <a:rPr sz="9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pode ser</a:t>
                      </a:r>
                      <a:r>
                        <a:rPr sz="900" spc="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considerada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responsável</a:t>
                      </a:r>
                      <a:r>
                        <a:rPr sz="900" spc="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por </a:t>
                      </a:r>
                      <a:r>
                        <a:rPr sz="900" spc="-30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eventuais utilizações que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possam 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ser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feitas 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com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as</a:t>
                      </a:r>
                      <a:r>
                        <a:rPr sz="900" spc="-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informações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nela contidas.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162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410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b="1" dirty="0">
                          <a:latin typeface="Verdana"/>
                          <a:cs typeface="Verdana"/>
                        </a:rPr>
                        <a:t>RO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162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Sprijinul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acordat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de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Comisia Europeană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pentru</a:t>
                      </a:r>
                      <a:r>
                        <a:rPr sz="900" spc="-1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elaborarea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acestei</a:t>
                      </a:r>
                      <a:r>
                        <a:rPr sz="9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publicații</a:t>
                      </a:r>
                      <a:r>
                        <a:rPr sz="900" spc="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nu constituie 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o</a:t>
                      </a:r>
                      <a:r>
                        <a:rPr sz="9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aprobare a</a:t>
                      </a:r>
                      <a:endParaRPr sz="900" dirty="0">
                        <a:latin typeface="Verdana"/>
                        <a:cs typeface="Verdana"/>
                      </a:endParaRPr>
                    </a:p>
                    <a:p>
                      <a:pPr marL="68580" marR="359410">
                        <a:lnSpc>
                          <a:spcPts val="1100"/>
                        </a:lnSpc>
                        <a:spcBef>
                          <a:spcPts val="35"/>
                        </a:spcBef>
                      </a:pP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conținutului, 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care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reflectă 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doar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opiniile autorilor, 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iar Comisia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nu 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poate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fi 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trasă la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răspundere pentru 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orice </a:t>
                      </a:r>
                      <a:r>
                        <a:rPr sz="900" spc="-30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utilizare 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a</a:t>
                      </a:r>
                      <a:r>
                        <a:rPr sz="900" spc="-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informațiilor conținute 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în</a:t>
                      </a:r>
                      <a:r>
                        <a:rPr sz="900" spc="-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aceasta.</a:t>
                      </a:r>
                      <a:endParaRPr sz="900" dirty="0">
                        <a:latin typeface="Verdana"/>
                        <a:cs typeface="Verdana"/>
                      </a:endParaRPr>
                    </a:p>
                  </a:txBody>
                  <a:tcPr marL="0" marR="0" marT="2851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56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78740">
                        <a:lnSpc>
                          <a:spcPct val="100000"/>
                        </a:lnSpc>
                      </a:pPr>
                      <a:r>
                        <a:rPr sz="900" b="1" spc="-5" dirty="0">
                          <a:latin typeface="Verdana"/>
                          <a:cs typeface="Verdana"/>
                        </a:rPr>
                        <a:t>SK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162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68580" marR="339090">
                        <a:lnSpc>
                          <a:spcPct val="101099"/>
                        </a:lnSpc>
                      </a:pP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Podpora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Európskej</a:t>
                      </a:r>
                      <a:r>
                        <a:rPr sz="900" spc="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komisie</a:t>
                      </a:r>
                      <a:r>
                        <a:rPr sz="900" spc="-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na</a:t>
                      </a:r>
                      <a:r>
                        <a:rPr sz="900" spc="1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výrobu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tejto</a:t>
                      </a:r>
                      <a:r>
                        <a:rPr sz="9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publikácie</a:t>
                      </a:r>
                      <a:r>
                        <a:rPr sz="9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nepredstavuje</a:t>
                      </a:r>
                      <a:r>
                        <a:rPr sz="9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súhlas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s</a:t>
                      </a:r>
                      <a:r>
                        <a:rPr sz="900" spc="1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obsahom, ktorý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odráža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len </a:t>
                      </a:r>
                      <a:r>
                        <a:rPr sz="900" spc="-3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názory</a:t>
                      </a:r>
                      <a:r>
                        <a:rPr sz="900" spc="-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autorov, 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a Komisia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nemôže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byť</a:t>
                      </a:r>
                      <a:r>
                        <a:rPr sz="9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zodpovedná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za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prípadné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použitie informácií, ktoré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sú</a:t>
                      </a:r>
                      <a:r>
                        <a:rPr sz="900" spc="-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v</a:t>
                      </a:r>
                      <a:r>
                        <a:rPr sz="900" spc="2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nej 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obsiahnuté.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2851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451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88265">
                        <a:lnSpc>
                          <a:spcPct val="100000"/>
                        </a:lnSpc>
                      </a:pPr>
                      <a:r>
                        <a:rPr sz="900" b="1" spc="-5" dirty="0">
                          <a:latin typeface="Verdana"/>
                          <a:cs typeface="Verdana"/>
                        </a:rPr>
                        <a:t>SL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36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 marL="68580" marR="486409">
                        <a:lnSpc>
                          <a:spcPct val="101099"/>
                        </a:lnSpc>
                      </a:pP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Podpora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Evropske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komisije</a:t>
                      </a:r>
                      <a:r>
                        <a:rPr sz="900" spc="-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za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pripravo</a:t>
                      </a:r>
                      <a:r>
                        <a:rPr sz="9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te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publikacije</a:t>
                      </a:r>
                      <a:r>
                        <a:rPr sz="900" spc="-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ne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pomeni</a:t>
                      </a:r>
                      <a:r>
                        <a:rPr sz="9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potrditve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vsebine, ki</a:t>
                      </a:r>
                      <a:r>
                        <a:rPr sz="900" spc="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izraža </a:t>
                      </a:r>
                      <a:r>
                        <a:rPr sz="900" spc="1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le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mnenja </a:t>
                      </a:r>
                      <a:r>
                        <a:rPr sz="900" spc="-30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avtorjev,</a:t>
                      </a:r>
                      <a:r>
                        <a:rPr sz="900" spc="-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in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Komisija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ne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more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biti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odgovorna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za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kakršno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koli</a:t>
                      </a:r>
                      <a:r>
                        <a:rPr sz="9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uporabo</a:t>
                      </a:r>
                      <a:r>
                        <a:rPr sz="9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informacij,</a:t>
                      </a:r>
                      <a:r>
                        <a:rPr sz="900" spc="-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ki</a:t>
                      </a:r>
                      <a:r>
                        <a:rPr sz="9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jih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vsebuje.</a:t>
                      </a:r>
                      <a:endParaRPr sz="900" dirty="0">
                        <a:latin typeface="Verdana"/>
                        <a:cs typeface="Verdana"/>
                      </a:endParaRPr>
                    </a:p>
                  </a:txBody>
                  <a:tcPr marL="0" marR="0" marT="162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5637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80645">
                        <a:lnSpc>
                          <a:spcPct val="100000"/>
                        </a:lnSpc>
                      </a:pPr>
                      <a:r>
                        <a:rPr sz="900" b="1" spc="-5" dirty="0">
                          <a:latin typeface="Verdana"/>
                          <a:cs typeface="Verdana"/>
                        </a:rPr>
                        <a:t>SV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81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 marL="68580" marR="135890">
                        <a:lnSpc>
                          <a:spcPct val="101200"/>
                        </a:lnSpc>
                      </a:pP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Europeiska Kommissionens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stöd åt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framställningen 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av</a:t>
                      </a:r>
                      <a:r>
                        <a:rPr sz="900" spc="-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detta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dokument</a:t>
                      </a:r>
                      <a:r>
                        <a:rPr sz="9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utgör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inte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ett</a:t>
                      </a:r>
                      <a:r>
                        <a:rPr sz="9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godkännande 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av</a:t>
                      </a:r>
                      <a:r>
                        <a:rPr sz="9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dess </a:t>
                      </a:r>
                      <a:r>
                        <a:rPr sz="9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innehåll,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vilket</a:t>
                      </a:r>
                      <a:r>
                        <a:rPr sz="900" spc="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endast</a:t>
                      </a:r>
                      <a:r>
                        <a:rPr sz="9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återspeglar</a:t>
                      </a:r>
                      <a:r>
                        <a:rPr sz="9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upphovsmännens</a:t>
                      </a:r>
                      <a:r>
                        <a:rPr sz="900" spc="1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åsikter,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och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Kommissionen</a:t>
                      </a:r>
                      <a:r>
                        <a:rPr sz="900" spc="-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kan</a:t>
                      </a:r>
                      <a:r>
                        <a:rPr sz="900" spc="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inte</a:t>
                      </a:r>
                      <a:r>
                        <a:rPr sz="9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hållas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ansvarigt</a:t>
                      </a:r>
                      <a:r>
                        <a:rPr sz="900" spc="1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för </a:t>
                      </a:r>
                      <a:r>
                        <a:rPr sz="900" spc="-3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någon</a:t>
                      </a:r>
                      <a:r>
                        <a:rPr sz="900" spc="-1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användning </a:t>
                      </a:r>
                      <a:r>
                        <a:rPr sz="9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av</a:t>
                      </a:r>
                      <a:r>
                        <a:rPr sz="900" spc="-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informationen</a:t>
                      </a:r>
                      <a:r>
                        <a:rPr sz="900" spc="-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i det.</a:t>
                      </a:r>
                      <a:endParaRPr sz="900" dirty="0">
                        <a:latin typeface="Verdana"/>
                        <a:cs typeface="Verdana"/>
                      </a:endParaRPr>
                    </a:p>
                  </a:txBody>
                  <a:tcPr marL="0" marR="0" marT="162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3" name="Kép 2">
            <a:extLst>
              <a:ext uri="{FF2B5EF4-FFF2-40B4-BE49-F238E27FC236}">
                <a16:creationId xmlns:a16="http://schemas.microsoft.com/office/drawing/2014/main" id="{70EA7E45-0822-11CE-8D5B-BD21DF6E4B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26433" y="2929439"/>
            <a:ext cx="1446659" cy="746789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8F0D7824-AA27-4658-614F-1A9838E4FA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861" y="175098"/>
            <a:ext cx="2255716" cy="116443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>
            <a:extLst>
              <a:ext uri="{FF2B5EF4-FFF2-40B4-BE49-F238E27FC236}">
                <a16:creationId xmlns:a16="http://schemas.microsoft.com/office/drawing/2014/main" id="{9C5E9974-9CE5-12CE-B080-171262C8E667}"/>
              </a:ext>
            </a:extLst>
          </p:cNvPr>
          <p:cNvSpPr/>
          <p:nvPr/>
        </p:nvSpPr>
        <p:spPr>
          <a:xfrm>
            <a:off x="0" y="0"/>
            <a:ext cx="12192000" cy="109643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6" name="Kép 5" descr="A képen szöveg látható&#10;&#10;Automatikusan generált leírás">
            <a:extLst>
              <a:ext uri="{FF2B5EF4-FFF2-40B4-BE49-F238E27FC236}">
                <a16:creationId xmlns:a16="http://schemas.microsoft.com/office/drawing/2014/main" id="{B4A06AFE-F1CB-4A6F-F04B-C4BC6830A9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143" y="92357"/>
            <a:ext cx="3410855" cy="899018"/>
          </a:xfrm>
          <a:prstGeom prst="rect">
            <a:avLst/>
          </a:prstGeom>
        </p:spPr>
      </p:pic>
      <p:sp>
        <p:nvSpPr>
          <p:cNvPr id="7" name="Cím 1">
            <a:extLst>
              <a:ext uri="{FF2B5EF4-FFF2-40B4-BE49-F238E27FC236}">
                <a16:creationId xmlns:a16="http://schemas.microsoft.com/office/drawing/2014/main" id="{F737E8DD-CB45-17B1-C2C6-4E38F9BDA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834" y="300879"/>
            <a:ext cx="2012210" cy="485329"/>
          </a:xfrm>
        </p:spPr>
        <p:txBody>
          <a:bodyPr anchor="b"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Introduction</a:t>
            </a:r>
          </a:p>
        </p:txBody>
      </p:sp>
      <p:pic>
        <p:nvPicPr>
          <p:cNvPr id="8" name="Obrázek 5">
            <a:extLst>
              <a:ext uri="{FF2B5EF4-FFF2-40B4-BE49-F238E27FC236}">
                <a16:creationId xmlns:a16="http://schemas.microsoft.com/office/drawing/2014/main" id="{DBDADF84-706A-4335-8DDF-8BAE13B5A9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1266" y="5953478"/>
            <a:ext cx="960217" cy="731312"/>
          </a:xfrm>
          <a:prstGeom prst="rect">
            <a:avLst/>
          </a:prstGeom>
        </p:spPr>
      </p:pic>
      <p:sp>
        <p:nvSpPr>
          <p:cNvPr id="9" name="Tartalom helye 2">
            <a:extLst>
              <a:ext uri="{FF2B5EF4-FFF2-40B4-BE49-F238E27FC236}">
                <a16:creationId xmlns:a16="http://schemas.microsoft.com/office/drawing/2014/main" id="{917F35DE-068B-D803-5FF3-EEBB68446A42}"/>
              </a:ext>
            </a:extLst>
          </p:cNvPr>
          <p:cNvSpPr txBox="1">
            <a:spLocks/>
          </p:cNvSpPr>
          <p:nvPr/>
        </p:nvSpPr>
        <p:spPr>
          <a:xfrm>
            <a:off x="280517" y="1366259"/>
            <a:ext cx="7139614" cy="5190861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GB" sz="2400" dirty="0"/>
              <a:t>Social science identify different types of “conflicts”: intrapersonal or interpersonal, intra-group or inter-group, latent or manifest, ad hoc and structural.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GB" sz="2400" dirty="0"/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n-GB" sz="2400" dirty="0"/>
              <a:t>IR is mostly preoccupied with </a:t>
            </a:r>
            <a:r>
              <a:rPr lang="en-GB" sz="2400" dirty="0">
                <a:hlinkClick r:id="rId4"/>
              </a:rPr>
              <a:t>state-based armed conflicts</a:t>
            </a:r>
            <a:r>
              <a:rPr lang="en-GB" sz="2400" dirty="0"/>
              <a:t>.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GB" sz="2400" dirty="0"/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n-GB" sz="2400" dirty="0"/>
              <a:t>According to archaeological evidence, the first primitive warfare took place around 14000 BC and from the Neolithic period onwards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(Keeley, 1996). 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GB" sz="2400" dirty="0"/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n-GB" sz="2400" dirty="0"/>
              <a:t>Calculations estimates that between 3500 BC and the early 1980s approximately 14500 armed conflicts took place, causing the deaths of approximately 3.5 billion people (Beer, 1981). 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GB" sz="2400" dirty="0"/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n-GB" sz="2400" dirty="0"/>
              <a:t>Thus, armed conflicts and wars, along with the notion of peace and security, are the </a:t>
            </a:r>
            <a:r>
              <a:rPr lang="en-GB" sz="2400" dirty="0">
                <a:hlinkClick r:id="rId5"/>
              </a:rPr>
              <a:t>oldest</a:t>
            </a:r>
            <a:r>
              <a:rPr lang="en-GB" sz="2400" dirty="0"/>
              <a:t> issues in IR.</a:t>
            </a:r>
            <a:endParaRPr lang="hu-HU" dirty="0"/>
          </a:p>
          <a:p>
            <a:endParaRPr lang="hu-HU" dirty="0"/>
          </a:p>
        </p:txBody>
      </p:sp>
      <p:pic>
        <p:nvPicPr>
          <p:cNvPr id="11" name="Kép 10" descr="A képen régi, építőanyag, kő látható&#10;&#10;Automatikusan generált leírás">
            <a:extLst>
              <a:ext uri="{FF2B5EF4-FFF2-40B4-BE49-F238E27FC236}">
                <a16:creationId xmlns:a16="http://schemas.microsoft.com/office/drawing/2014/main" id="{72AC424F-3829-A2C2-58EF-1B503C38E7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767" y="2160852"/>
            <a:ext cx="3810834" cy="2728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768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>
            <a:extLst>
              <a:ext uri="{FF2B5EF4-FFF2-40B4-BE49-F238E27FC236}">
                <a16:creationId xmlns:a16="http://schemas.microsoft.com/office/drawing/2014/main" id="{9C5E9974-9CE5-12CE-B080-171262C8E667}"/>
              </a:ext>
            </a:extLst>
          </p:cNvPr>
          <p:cNvSpPr/>
          <p:nvPr/>
        </p:nvSpPr>
        <p:spPr>
          <a:xfrm>
            <a:off x="0" y="0"/>
            <a:ext cx="12192000" cy="109643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6" name="Kép 5" descr="A képen szöveg látható&#10;&#10;Automatikusan generált leírás">
            <a:extLst>
              <a:ext uri="{FF2B5EF4-FFF2-40B4-BE49-F238E27FC236}">
                <a16:creationId xmlns:a16="http://schemas.microsoft.com/office/drawing/2014/main" id="{B4A06AFE-F1CB-4A6F-F04B-C4BC6830A9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143" y="92357"/>
            <a:ext cx="3410855" cy="899018"/>
          </a:xfrm>
          <a:prstGeom prst="rect">
            <a:avLst/>
          </a:prstGeom>
        </p:spPr>
      </p:pic>
      <p:sp>
        <p:nvSpPr>
          <p:cNvPr id="7" name="Cím 1">
            <a:extLst>
              <a:ext uri="{FF2B5EF4-FFF2-40B4-BE49-F238E27FC236}">
                <a16:creationId xmlns:a16="http://schemas.microsoft.com/office/drawing/2014/main" id="{F737E8DD-CB45-17B1-C2C6-4E38F9BDA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450" y="295135"/>
            <a:ext cx="4236121" cy="493462"/>
          </a:xfrm>
        </p:spPr>
        <p:txBody>
          <a:bodyPr anchor="b"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Conflict trends – Long term</a:t>
            </a:r>
          </a:p>
        </p:txBody>
      </p:sp>
      <p:pic>
        <p:nvPicPr>
          <p:cNvPr id="8" name="Obrázek 5">
            <a:extLst>
              <a:ext uri="{FF2B5EF4-FFF2-40B4-BE49-F238E27FC236}">
                <a16:creationId xmlns:a16="http://schemas.microsoft.com/office/drawing/2014/main" id="{DBDADF84-706A-4335-8DDF-8BAE13B5A9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1266" y="5953478"/>
            <a:ext cx="960217" cy="731312"/>
          </a:xfrm>
          <a:prstGeom prst="rect">
            <a:avLst/>
          </a:prstGeo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002168D3-E976-B726-31D3-E737F8F6A4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69" y="1366259"/>
            <a:ext cx="11182662" cy="4533395"/>
          </a:xfrm>
          <a:prstGeom prst="rect">
            <a:avLst/>
          </a:prstGeom>
        </p:spPr>
      </p:pic>
      <p:sp>
        <p:nvSpPr>
          <p:cNvPr id="4" name="Tartalom helye 2">
            <a:extLst>
              <a:ext uri="{FF2B5EF4-FFF2-40B4-BE49-F238E27FC236}">
                <a16:creationId xmlns:a16="http://schemas.microsoft.com/office/drawing/2014/main" id="{0D383E8A-7B58-A00E-4DA0-A5FC8D300D8D}"/>
              </a:ext>
            </a:extLst>
          </p:cNvPr>
          <p:cNvSpPr txBox="1">
            <a:spLocks/>
          </p:cNvSpPr>
          <p:nvPr/>
        </p:nvSpPr>
        <p:spPr>
          <a:xfrm>
            <a:off x="280517" y="6293922"/>
            <a:ext cx="2961447" cy="263197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 sz="2400" dirty="0"/>
              <a:t>Source: </a:t>
            </a:r>
            <a:r>
              <a:rPr lang="en-US" sz="2400" dirty="0">
                <a:hlinkClick r:id="rId5"/>
              </a:rPr>
              <a:t>Roser, 2013</a:t>
            </a:r>
            <a:r>
              <a:rPr lang="hu-HU" sz="2400" dirty="0"/>
              <a:t>.</a:t>
            </a: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12395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>
            <a:extLst>
              <a:ext uri="{FF2B5EF4-FFF2-40B4-BE49-F238E27FC236}">
                <a16:creationId xmlns:a16="http://schemas.microsoft.com/office/drawing/2014/main" id="{9C5E9974-9CE5-12CE-B080-171262C8E667}"/>
              </a:ext>
            </a:extLst>
          </p:cNvPr>
          <p:cNvSpPr/>
          <p:nvPr/>
        </p:nvSpPr>
        <p:spPr>
          <a:xfrm>
            <a:off x="0" y="0"/>
            <a:ext cx="12192000" cy="109643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6" name="Kép 5" descr="A képen szöveg látható&#10;&#10;Automatikusan generált leírás">
            <a:extLst>
              <a:ext uri="{FF2B5EF4-FFF2-40B4-BE49-F238E27FC236}">
                <a16:creationId xmlns:a16="http://schemas.microsoft.com/office/drawing/2014/main" id="{B4A06AFE-F1CB-4A6F-F04B-C4BC6830A9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143" y="92357"/>
            <a:ext cx="3410855" cy="899018"/>
          </a:xfrm>
          <a:prstGeom prst="rect">
            <a:avLst/>
          </a:prstGeom>
        </p:spPr>
      </p:pic>
      <p:sp>
        <p:nvSpPr>
          <p:cNvPr id="7" name="Cím 1">
            <a:extLst>
              <a:ext uri="{FF2B5EF4-FFF2-40B4-BE49-F238E27FC236}">
                <a16:creationId xmlns:a16="http://schemas.microsoft.com/office/drawing/2014/main" id="{F737E8DD-CB45-17B1-C2C6-4E38F9BDA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701" y="335353"/>
            <a:ext cx="3694255" cy="425729"/>
          </a:xfrm>
        </p:spPr>
        <p:txBody>
          <a:bodyPr anchor="b">
            <a:normAutofit fontScale="90000"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Conflict trends – Long term</a:t>
            </a:r>
          </a:p>
        </p:txBody>
      </p:sp>
      <p:pic>
        <p:nvPicPr>
          <p:cNvPr id="8" name="Obrázek 5">
            <a:extLst>
              <a:ext uri="{FF2B5EF4-FFF2-40B4-BE49-F238E27FC236}">
                <a16:creationId xmlns:a16="http://schemas.microsoft.com/office/drawing/2014/main" id="{DBDADF84-706A-4335-8DDF-8BAE13B5A9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1266" y="5953478"/>
            <a:ext cx="960217" cy="731312"/>
          </a:xfrm>
          <a:prstGeom prst="rect">
            <a:avLst/>
          </a:prstGeo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E94CDE10-6179-DC5C-B5F7-34379B54BD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398" y="1180974"/>
            <a:ext cx="7881895" cy="5333552"/>
          </a:xfrm>
          <a:prstGeom prst="rect">
            <a:avLst/>
          </a:prstGeom>
        </p:spPr>
      </p:pic>
      <p:sp>
        <p:nvSpPr>
          <p:cNvPr id="10" name="Szövegdoboz 9">
            <a:extLst>
              <a:ext uri="{FF2B5EF4-FFF2-40B4-BE49-F238E27FC236}">
                <a16:creationId xmlns:a16="http://schemas.microsoft.com/office/drawing/2014/main" id="{023C7B0D-56CB-C062-D1EC-D520A3A44437}"/>
              </a:ext>
            </a:extLst>
          </p:cNvPr>
          <p:cNvSpPr txBox="1"/>
          <p:nvPr/>
        </p:nvSpPr>
        <p:spPr>
          <a:xfrm>
            <a:off x="211701" y="6414398"/>
            <a:ext cx="722277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sz="1500" dirty="0"/>
              <a:t>Source: </a:t>
            </a:r>
            <a:r>
              <a:rPr lang="en-US" sz="1500" dirty="0">
                <a:hlinkClick r:id="rId5"/>
              </a:rPr>
              <a:t>Max Roser, Joe </a:t>
            </a:r>
            <a:r>
              <a:rPr lang="en-US" sz="1500" dirty="0" err="1">
                <a:hlinkClick r:id="rId5"/>
              </a:rPr>
              <a:t>Hasell</a:t>
            </a:r>
            <a:r>
              <a:rPr lang="en-US" sz="1500" dirty="0">
                <a:hlinkClick r:id="rId5"/>
              </a:rPr>
              <a:t>, Bastian </a:t>
            </a:r>
            <a:r>
              <a:rPr lang="en-US" sz="1500" dirty="0" err="1">
                <a:hlinkClick r:id="rId5"/>
              </a:rPr>
              <a:t>Herre</a:t>
            </a:r>
            <a:r>
              <a:rPr lang="en-US" sz="1500" dirty="0">
                <a:hlinkClick r:id="rId5"/>
              </a:rPr>
              <a:t> and Bobbie Macdonald, 2016</a:t>
            </a:r>
            <a:r>
              <a:rPr lang="en-US" sz="1500" dirty="0"/>
              <a:t>. </a:t>
            </a:r>
            <a:endParaRPr lang="hu-HU" sz="1500" dirty="0"/>
          </a:p>
        </p:txBody>
      </p:sp>
    </p:spTree>
    <p:extLst>
      <p:ext uri="{BB962C8B-B14F-4D97-AF65-F5344CB8AC3E}">
        <p14:creationId xmlns:p14="http://schemas.microsoft.com/office/powerpoint/2010/main" val="3718064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>
            <a:extLst>
              <a:ext uri="{FF2B5EF4-FFF2-40B4-BE49-F238E27FC236}">
                <a16:creationId xmlns:a16="http://schemas.microsoft.com/office/drawing/2014/main" id="{9C5E9974-9CE5-12CE-B080-171262C8E667}"/>
              </a:ext>
            </a:extLst>
          </p:cNvPr>
          <p:cNvSpPr/>
          <p:nvPr/>
        </p:nvSpPr>
        <p:spPr>
          <a:xfrm>
            <a:off x="0" y="0"/>
            <a:ext cx="12192000" cy="109643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6" name="Kép 5" descr="A képen szöveg látható&#10;&#10;Automatikusan generált leírás">
            <a:extLst>
              <a:ext uri="{FF2B5EF4-FFF2-40B4-BE49-F238E27FC236}">
                <a16:creationId xmlns:a16="http://schemas.microsoft.com/office/drawing/2014/main" id="{B4A06AFE-F1CB-4A6F-F04B-C4BC6830A9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143" y="92357"/>
            <a:ext cx="3410855" cy="899018"/>
          </a:xfrm>
          <a:prstGeom prst="rect">
            <a:avLst/>
          </a:prstGeom>
        </p:spPr>
      </p:pic>
      <p:sp>
        <p:nvSpPr>
          <p:cNvPr id="7" name="Cím 1">
            <a:extLst>
              <a:ext uri="{FF2B5EF4-FFF2-40B4-BE49-F238E27FC236}">
                <a16:creationId xmlns:a16="http://schemas.microsoft.com/office/drawing/2014/main" id="{F737E8DD-CB45-17B1-C2C6-4E38F9BDA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701" y="318420"/>
            <a:ext cx="4461899" cy="459595"/>
          </a:xfrm>
        </p:spPr>
        <p:txBody>
          <a:bodyPr anchor="b">
            <a:no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Conflict trends – Long term</a:t>
            </a:r>
          </a:p>
        </p:txBody>
      </p:sp>
      <p:pic>
        <p:nvPicPr>
          <p:cNvPr id="8" name="Obrázek 5">
            <a:extLst>
              <a:ext uri="{FF2B5EF4-FFF2-40B4-BE49-F238E27FC236}">
                <a16:creationId xmlns:a16="http://schemas.microsoft.com/office/drawing/2014/main" id="{DBDADF84-706A-4335-8DDF-8BAE13B5A9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1266" y="5953478"/>
            <a:ext cx="960217" cy="731312"/>
          </a:xfrm>
          <a:prstGeom prst="rect">
            <a:avLst/>
          </a:prstGeom>
        </p:spPr>
      </p:pic>
      <p:sp>
        <p:nvSpPr>
          <p:cNvPr id="10" name="Szövegdoboz 9">
            <a:extLst>
              <a:ext uri="{FF2B5EF4-FFF2-40B4-BE49-F238E27FC236}">
                <a16:creationId xmlns:a16="http://schemas.microsoft.com/office/drawing/2014/main" id="{023C7B0D-56CB-C062-D1EC-D520A3A44437}"/>
              </a:ext>
            </a:extLst>
          </p:cNvPr>
          <p:cNvSpPr txBox="1"/>
          <p:nvPr/>
        </p:nvSpPr>
        <p:spPr>
          <a:xfrm>
            <a:off x="211701" y="6414398"/>
            <a:ext cx="722277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sz="1500" dirty="0"/>
              <a:t>Source: </a:t>
            </a:r>
            <a:r>
              <a:rPr lang="en-US" sz="1500" dirty="0">
                <a:hlinkClick r:id="rId4"/>
              </a:rPr>
              <a:t>Max Roser, Joe </a:t>
            </a:r>
            <a:r>
              <a:rPr lang="en-US" sz="1500" dirty="0" err="1">
                <a:hlinkClick r:id="rId4"/>
              </a:rPr>
              <a:t>Hasell</a:t>
            </a:r>
            <a:r>
              <a:rPr lang="en-US" sz="1500" dirty="0">
                <a:hlinkClick r:id="rId4"/>
              </a:rPr>
              <a:t>, Bastian </a:t>
            </a:r>
            <a:r>
              <a:rPr lang="en-US" sz="1500" dirty="0" err="1">
                <a:hlinkClick r:id="rId4"/>
              </a:rPr>
              <a:t>Herre</a:t>
            </a:r>
            <a:r>
              <a:rPr lang="en-US" sz="1500" dirty="0">
                <a:hlinkClick r:id="rId4"/>
              </a:rPr>
              <a:t> and Bobbie Macdonald, 2016</a:t>
            </a:r>
            <a:r>
              <a:rPr lang="en-US" sz="1500" dirty="0"/>
              <a:t>. </a:t>
            </a:r>
            <a:endParaRPr lang="hu-HU" sz="1500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D8C52FE0-4572-E633-0BE5-E10701A0FA6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689" y="1151495"/>
            <a:ext cx="6882180" cy="5335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592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>
            <a:extLst>
              <a:ext uri="{FF2B5EF4-FFF2-40B4-BE49-F238E27FC236}">
                <a16:creationId xmlns:a16="http://schemas.microsoft.com/office/drawing/2014/main" id="{9C5E9974-9CE5-12CE-B080-171262C8E667}"/>
              </a:ext>
            </a:extLst>
          </p:cNvPr>
          <p:cNvSpPr/>
          <p:nvPr/>
        </p:nvSpPr>
        <p:spPr>
          <a:xfrm>
            <a:off x="0" y="0"/>
            <a:ext cx="12192000" cy="109643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6" name="Kép 5" descr="A képen szöveg látható&#10;&#10;Automatikusan generált leírás">
            <a:extLst>
              <a:ext uri="{FF2B5EF4-FFF2-40B4-BE49-F238E27FC236}">
                <a16:creationId xmlns:a16="http://schemas.microsoft.com/office/drawing/2014/main" id="{B4A06AFE-F1CB-4A6F-F04B-C4BC6830A9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143" y="92357"/>
            <a:ext cx="3410855" cy="899018"/>
          </a:xfrm>
          <a:prstGeom prst="rect">
            <a:avLst/>
          </a:prstGeom>
        </p:spPr>
      </p:pic>
      <p:sp>
        <p:nvSpPr>
          <p:cNvPr id="7" name="Cím 1">
            <a:extLst>
              <a:ext uri="{FF2B5EF4-FFF2-40B4-BE49-F238E27FC236}">
                <a16:creationId xmlns:a16="http://schemas.microsoft.com/office/drawing/2014/main" id="{F737E8DD-CB45-17B1-C2C6-4E38F9BDA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700" y="177970"/>
            <a:ext cx="9756389" cy="641328"/>
          </a:xfrm>
        </p:spPr>
        <p:txBody>
          <a:bodyPr anchor="b"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Conflict trends – Medium- and short-term trends</a:t>
            </a:r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C4C49B54-A09C-CECB-35BF-7BF611AC39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3329" y="6226408"/>
            <a:ext cx="574533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hu-HU" sz="12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[i]</a:t>
            </a:r>
            <a:r>
              <a:rPr kumimoji="0" lang="en-US" altLang="hu-H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Armed conflict in this case defined as at least 25 battle-related deaths per calendar years in one of the conflict’s dyads. Source: </a:t>
            </a:r>
            <a:r>
              <a:rPr kumimoji="0" lang="en-US" altLang="hu-H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Uppsala Conflict Database, 2022</a:t>
            </a:r>
            <a:r>
              <a:rPr kumimoji="0" lang="en-US" altLang="hu-H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5" name="Kép 14">
            <a:extLst>
              <a:ext uri="{FF2B5EF4-FFF2-40B4-BE49-F238E27FC236}">
                <a16:creationId xmlns:a16="http://schemas.microsoft.com/office/drawing/2014/main" id="{396FB295-F39E-4A8A-D142-91429663F5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289" y="1196222"/>
            <a:ext cx="10113417" cy="5030186"/>
          </a:xfrm>
          <a:prstGeom prst="rect">
            <a:avLst/>
          </a:prstGeom>
        </p:spPr>
      </p:pic>
      <p:pic>
        <p:nvPicPr>
          <p:cNvPr id="8" name="Obrázek 5">
            <a:extLst>
              <a:ext uri="{FF2B5EF4-FFF2-40B4-BE49-F238E27FC236}">
                <a16:creationId xmlns:a16="http://schemas.microsoft.com/office/drawing/2014/main" id="{DBDADF84-706A-4335-8DDF-8BAE13B5A9D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1266" y="5953478"/>
            <a:ext cx="960217" cy="731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4204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>
            <a:extLst>
              <a:ext uri="{FF2B5EF4-FFF2-40B4-BE49-F238E27FC236}">
                <a16:creationId xmlns:a16="http://schemas.microsoft.com/office/drawing/2014/main" id="{9C5E9974-9CE5-12CE-B080-171262C8E667}"/>
              </a:ext>
            </a:extLst>
          </p:cNvPr>
          <p:cNvSpPr/>
          <p:nvPr/>
        </p:nvSpPr>
        <p:spPr>
          <a:xfrm>
            <a:off x="0" y="0"/>
            <a:ext cx="12192000" cy="109643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6" name="Kép 5" descr="A képen szöveg látható&#10;&#10;Automatikusan generált leírás">
            <a:extLst>
              <a:ext uri="{FF2B5EF4-FFF2-40B4-BE49-F238E27FC236}">
                <a16:creationId xmlns:a16="http://schemas.microsoft.com/office/drawing/2014/main" id="{B4A06AFE-F1CB-4A6F-F04B-C4BC6830A9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143" y="92357"/>
            <a:ext cx="3410855" cy="899018"/>
          </a:xfrm>
          <a:prstGeom prst="rect">
            <a:avLst/>
          </a:prstGeom>
        </p:spPr>
      </p:pic>
      <p:sp>
        <p:nvSpPr>
          <p:cNvPr id="7" name="Cím 1">
            <a:extLst>
              <a:ext uri="{FF2B5EF4-FFF2-40B4-BE49-F238E27FC236}">
                <a16:creationId xmlns:a16="http://schemas.microsoft.com/office/drawing/2014/main" id="{F737E8DD-CB45-17B1-C2C6-4E38F9BDA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700" y="177970"/>
            <a:ext cx="9756389" cy="641328"/>
          </a:xfrm>
        </p:spPr>
        <p:txBody>
          <a:bodyPr anchor="b"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Conflict types</a:t>
            </a:r>
          </a:p>
        </p:txBody>
      </p:sp>
      <p:pic>
        <p:nvPicPr>
          <p:cNvPr id="8" name="Obrázek 5">
            <a:extLst>
              <a:ext uri="{FF2B5EF4-FFF2-40B4-BE49-F238E27FC236}">
                <a16:creationId xmlns:a16="http://schemas.microsoft.com/office/drawing/2014/main" id="{DBDADF84-706A-4335-8DDF-8BAE13B5A9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1266" y="5953478"/>
            <a:ext cx="960217" cy="731312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C70CF958-87C0-2FC5-8A12-CF0743296ECF}"/>
              </a:ext>
            </a:extLst>
          </p:cNvPr>
          <p:cNvSpPr txBox="1"/>
          <p:nvPr/>
        </p:nvSpPr>
        <p:spPr>
          <a:xfrm>
            <a:off x="211700" y="1169345"/>
            <a:ext cx="11699783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The typology varies widely depending on the author, organization, region, country, etc.</a:t>
            </a:r>
          </a:p>
          <a:p>
            <a:endParaRPr lang="en-US" sz="2000" dirty="0"/>
          </a:p>
          <a:p>
            <a:r>
              <a:rPr lang="en-US" sz="2000" dirty="0"/>
              <a:t>Few examples:</a:t>
            </a:r>
          </a:p>
          <a:p>
            <a:r>
              <a:rPr lang="en-US" sz="2000" dirty="0"/>
              <a:t>1. International Humanitarian Law: </a:t>
            </a:r>
          </a:p>
          <a:p>
            <a:pPr marL="285750" indent="-285750">
              <a:buFontTx/>
              <a:buChar char="-"/>
            </a:pPr>
            <a:r>
              <a:rPr lang="en-US" sz="2000" dirty="0"/>
              <a:t>International armed conflict</a:t>
            </a:r>
          </a:p>
          <a:p>
            <a:pPr marL="285750" indent="-285750">
              <a:buFontTx/>
              <a:buChar char="-"/>
            </a:pPr>
            <a:r>
              <a:rPr lang="en-US" sz="2000" dirty="0"/>
              <a:t>Internationalized armed conflict</a:t>
            </a:r>
          </a:p>
          <a:p>
            <a:pPr marL="285750" indent="-285750">
              <a:buFontTx/>
              <a:buChar char="-"/>
            </a:pPr>
            <a:r>
              <a:rPr lang="en-US" sz="2000" dirty="0"/>
              <a:t>Non-international conflict</a:t>
            </a:r>
          </a:p>
          <a:p>
            <a:pPr marL="285750" indent="-285750">
              <a:buFontTx/>
              <a:buChar char="-"/>
            </a:pPr>
            <a:endParaRPr lang="en-US" sz="2000" dirty="0"/>
          </a:p>
          <a:p>
            <a:r>
              <a:rPr lang="en-US" sz="2000" dirty="0"/>
              <a:t>2. Uppsala Conflict Database's typology</a:t>
            </a:r>
          </a:p>
          <a:p>
            <a:pPr marL="285750" indent="-285750">
              <a:buFontTx/>
              <a:buChar char="-"/>
            </a:pPr>
            <a:r>
              <a:rPr lang="en-US" sz="2000" dirty="0" err="1"/>
              <a:t>Extrastate</a:t>
            </a:r>
            <a:endParaRPr lang="en-US" sz="2000" dirty="0"/>
          </a:p>
          <a:p>
            <a:pPr marL="285750" indent="-285750">
              <a:buFontTx/>
              <a:buChar char="-"/>
            </a:pPr>
            <a:r>
              <a:rPr lang="en-US" sz="2000" dirty="0"/>
              <a:t>Interstate</a:t>
            </a:r>
          </a:p>
          <a:p>
            <a:pPr marL="285750" indent="-285750">
              <a:buFontTx/>
              <a:buChar char="-"/>
            </a:pPr>
            <a:r>
              <a:rPr lang="en-US" sz="2000" dirty="0"/>
              <a:t>Intrastate</a:t>
            </a:r>
          </a:p>
          <a:p>
            <a:pPr marL="285750" indent="-285750">
              <a:buFontTx/>
              <a:buChar char="-"/>
            </a:pPr>
            <a:r>
              <a:rPr lang="en-US" sz="2000" dirty="0"/>
              <a:t>Internationalized intrastate</a:t>
            </a:r>
          </a:p>
          <a:p>
            <a:pPr marL="285750" indent="-285750">
              <a:buFontTx/>
              <a:buChar char="-"/>
            </a:pPr>
            <a:r>
              <a:rPr lang="en-US" sz="2000" dirty="0"/>
              <a:t>(Colonial wars)</a:t>
            </a:r>
          </a:p>
          <a:p>
            <a:pPr marL="285750" indent="-285750">
              <a:buFontTx/>
              <a:buChar char="-"/>
            </a:pPr>
            <a:endParaRPr lang="en-US" sz="2000" dirty="0"/>
          </a:p>
          <a:p>
            <a:r>
              <a:rPr lang="en-US" sz="2000" dirty="0"/>
              <a:t>3. Ramsbotham, Woodhouse, and </a:t>
            </a:r>
            <a:r>
              <a:rPr lang="en-US" sz="2000" dirty="0" err="1"/>
              <a:t>Miall’s</a:t>
            </a:r>
            <a:r>
              <a:rPr lang="en-US" sz="2000" dirty="0"/>
              <a:t> (2016) typology: </a:t>
            </a:r>
          </a:p>
          <a:p>
            <a:pPr marL="285750" indent="-285750">
              <a:buFontTx/>
              <a:buChar char="-"/>
            </a:pPr>
            <a:r>
              <a:rPr lang="en-US" sz="2000" dirty="0"/>
              <a:t>Interstate</a:t>
            </a:r>
          </a:p>
          <a:p>
            <a:pPr marL="285750" indent="-285750">
              <a:buFontTx/>
              <a:buChar char="-"/>
            </a:pPr>
            <a:r>
              <a:rPr lang="en-US" sz="2000" dirty="0"/>
              <a:t>Non-interstate: revolution/ideology; identity/secession; economic/resource</a:t>
            </a:r>
          </a:p>
        </p:txBody>
      </p:sp>
    </p:spTree>
    <p:extLst>
      <p:ext uri="{BB962C8B-B14F-4D97-AF65-F5344CB8AC3E}">
        <p14:creationId xmlns:p14="http://schemas.microsoft.com/office/powerpoint/2010/main" val="429440362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D47E2BE0-5A40-4646-8C0D-1385E7303F76}">
  <we:reference id="22ff87a5-132f-4d52-9e97-94d888e4dd91" version="3.1.0.0" store="EXCatalog" storeType="EXCatalog"/>
  <we:alternateReferences>
    <we:reference id="WA104380050" version="3.1.0.0" store="hu-HU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BF068FD840069F409EAA748F299C5A83" ma:contentTypeVersion="8" ma:contentTypeDescription="Új dokumentum létrehozása." ma:contentTypeScope="" ma:versionID="9825103bed5063b3cb7fd83b0fddf998">
  <xsd:schema xmlns:xsd="http://www.w3.org/2001/XMLSchema" xmlns:xs="http://www.w3.org/2001/XMLSchema" xmlns:p="http://schemas.microsoft.com/office/2006/metadata/properties" xmlns:ns2="84bf74ff-84e1-4c67-84fe-bbdd44e5fb05" xmlns:ns3="4a5d4700-7a79-4bc7-a626-19cebd473c95" targetNamespace="http://schemas.microsoft.com/office/2006/metadata/properties" ma:root="true" ma:fieldsID="a1eb743c9210924a54fc951aa76cd749" ns2:_="" ns3:_="">
    <xsd:import namespace="84bf74ff-84e1-4c67-84fe-bbdd44e5fb05"/>
    <xsd:import namespace="4a5d4700-7a79-4bc7-a626-19cebd473c9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bf74ff-84e1-4c67-84fe-bbdd44e5fb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Képcímkék" ma:readOnly="false" ma:fieldId="{5cf76f15-5ced-4ddc-b409-7134ff3c332f}" ma:taxonomyMulti="true" ma:sspId="c5924412-c5b0-41bf-b9da-348a75561e2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5d4700-7a79-4bc7-a626-19cebd473c95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5c9d3e2d-54b3-4b40-8efb-ee51a128a835}" ma:internalName="TaxCatchAll" ma:showField="CatchAllData" ma:web="4a5d4700-7a79-4bc7-a626-19cebd473c9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4bf74ff-84e1-4c67-84fe-bbdd44e5fb05">
      <Terms xmlns="http://schemas.microsoft.com/office/infopath/2007/PartnerControls"/>
    </lcf76f155ced4ddcb4097134ff3c332f>
    <TaxCatchAll xmlns="4a5d4700-7a79-4bc7-a626-19cebd473c95" xsi:nil="true"/>
  </documentManagement>
</p:properties>
</file>

<file path=customXml/itemProps1.xml><?xml version="1.0" encoding="utf-8"?>
<ds:datastoreItem xmlns:ds="http://schemas.openxmlformats.org/officeDocument/2006/customXml" ds:itemID="{623990AB-841D-43BC-AE52-094021292A7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12F249D-AACB-4677-95BD-76DFD95006E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4bf74ff-84e1-4c67-84fe-bbdd44e5fb05"/>
    <ds:schemaRef ds:uri="4a5d4700-7a79-4bc7-a626-19cebd473c9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BEB8A58-AD63-4C89-A644-38F7E502AD83}">
  <ds:schemaRefs>
    <ds:schemaRef ds:uri="http://schemas.microsoft.com/office/2006/metadata/properties"/>
    <ds:schemaRef ds:uri="http://schemas.microsoft.com/office/infopath/2007/PartnerControls"/>
    <ds:schemaRef ds:uri="84bf74ff-84e1-4c67-84fe-bbdd44e5fb05"/>
    <ds:schemaRef ds:uri="4a5d4700-7a79-4bc7-a626-19cebd473c9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767</TotalTime>
  <Words>1726</Words>
  <Application>Microsoft Office PowerPoint</Application>
  <PresentationFormat>Szélesvásznú</PresentationFormat>
  <Paragraphs>203</Paragraphs>
  <Slides>22</Slides>
  <Notes>8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Verdana</vt:lpstr>
      <vt:lpstr>Motiv Office</vt:lpstr>
      <vt:lpstr>PowerPoint-bemutató</vt:lpstr>
      <vt:lpstr>PowerPoint-bemutató</vt:lpstr>
      <vt:lpstr>PowerPoint-bemutató</vt:lpstr>
      <vt:lpstr>Introduction</vt:lpstr>
      <vt:lpstr>Conflict trends – Long term</vt:lpstr>
      <vt:lpstr>Conflict trends – Long term</vt:lpstr>
      <vt:lpstr>Conflict trends – Long term</vt:lpstr>
      <vt:lpstr>Conflict trends – Medium- and short-term trends</vt:lpstr>
      <vt:lpstr>Conflict types</vt:lpstr>
      <vt:lpstr>Conflict trends – Intensity</vt:lpstr>
      <vt:lpstr>Conflict Zones</vt:lpstr>
      <vt:lpstr>Conflict Zones</vt:lpstr>
      <vt:lpstr>Consequences: Battle related deaths</vt:lpstr>
      <vt:lpstr>Consequences: Displacement</vt:lpstr>
      <vt:lpstr>Consequences: Economic costs</vt:lpstr>
      <vt:lpstr>Consequences: Social costs</vt:lpstr>
      <vt:lpstr>Consequences: Cultural and Environmental Costs</vt:lpstr>
      <vt:lpstr>Consequences: Intergenerational costs</vt:lpstr>
      <vt:lpstr>Conflict suppliers</vt:lpstr>
      <vt:lpstr>Future trends: Potential future causes</vt:lpstr>
      <vt:lpstr>Bibliography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KAA</dc:creator>
  <cp:lastModifiedBy>Sovány-Glück Csilla</cp:lastModifiedBy>
  <cp:revision>11</cp:revision>
  <dcterms:created xsi:type="dcterms:W3CDTF">2021-09-19T12:57:48Z</dcterms:created>
  <dcterms:modified xsi:type="dcterms:W3CDTF">2023-04-06T12:52:38Z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0x010100BF068FD840069F409EAA748F299C5A83</vt:lpwstr>
  </property>
</Properties>
</file>