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2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7" r:id="rId5"/>
    <p:sldId id="256" r:id="rId6"/>
    <p:sldId id="298" r:id="rId7"/>
    <p:sldId id="274" r:id="rId8"/>
    <p:sldId id="276" r:id="rId9"/>
    <p:sldId id="275" r:id="rId10"/>
    <p:sldId id="293" r:id="rId11"/>
    <p:sldId id="294" r:id="rId12"/>
    <p:sldId id="295" r:id="rId13"/>
    <p:sldId id="296" r:id="rId14"/>
    <p:sldId id="277" r:id="rId15"/>
    <p:sldId id="297" r:id="rId16"/>
    <p:sldId id="278" r:id="rId17"/>
    <p:sldId id="291" r:id="rId18"/>
    <p:sldId id="292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3" autoAdjust="0"/>
    <p:restoredTop sz="94694"/>
  </p:normalViewPr>
  <p:slideViewPr>
    <p:cSldViewPr snapToGrid="0">
      <p:cViewPr varScale="1">
        <p:scale>
          <a:sx n="79" d="100"/>
          <a:sy n="79" d="100"/>
        </p:scale>
        <p:origin x="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A0708-5259-4F58-A74E-8C0DAFB73A16}" type="datetimeFigureOut">
              <a:rPr lang="cs-CZ" smtClean="0"/>
              <a:t>06.04.2023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F014D-954B-4946-B7B3-D5F5F861EF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975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F014D-954B-4946-B7B3-D5F5F861EF8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22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F014D-954B-4946-B7B3-D5F5F861EF8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828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F014D-954B-4946-B7B3-D5F5F861EF8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750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F014D-954B-4946-B7B3-D5F5F861EF8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017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F014D-954B-4946-B7B3-D5F5F861EF8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490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F014D-954B-4946-B7B3-D5F5F861EF8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28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6D9F-5F6D-47DF-8432-4A601BBFF374}" type="datetime1">
              <a:rPr lang="cs-CZ" smtClean="0"/>
              <a:t>06.04.2023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95F4-960D-43BB-AA15-8BE117F70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80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4FEC-FA98-4737-B7B9-40BD9212C7A9}" type="datetime1">
              <a:rPr lang="cs-CZ" smtClean="0"/>
              <a:t>06.04.2023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95F4-960D-43BB-AA15-8BE117F70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64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EE2B-81EA-4FFD-90B7-2DD928CBACF0}" type="datetime1">
              <a:rPr lang="cs-CZ" smtClean="0"/>
              <a:t>06.04.2023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95F4-960D-43BB-AA15-8BE117F70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970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990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A7A2-FD26-45B7-BC3A-98D37A2CE81C}" type="datetime1">
              <a:rPr lang="cs-CZ" smtClean="0"/>
              <a:t>06.04.2023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95F4-960D-43BB-AA15-8BE117F70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852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7167-73EA-4E82-B1A6-96212081AEA2}" type="datetime1">
              <a:rPr lang="cs-CZ" smtClean="0"/>
              <a:t>06.04.2023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95F4-960D-43BB-AA15-8BE117F70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25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AA6C-1ABF-40DC-B443-9F975A41C093}" type="datetime1">
              <a:rPr lang="cs-CZ" smtClean="0"/>
              <a:t>06.04.2023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95F4-960D-43BB-AA15-8BE117F70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843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7637-1086-4511-8B7B-4C92E8A528B8}" type="datetime1">
              <a:rPr lang="cs-CZ" smtClean="0"/>
              <a:t>06.04.2023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95F4-960D-43BB-AA15-8BE117F70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8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FB50-9432-41CF-948E-8689EE13C3D3}" type="datetime1">
              <a:rPr lang="cs-CZ" smtClean="0"/>
              <a:t>06.04.2023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95F4-960D-43BB-AA15-8BE117F70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22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6265-1E95-450E-802C-57D20B12575E}" type="datetime1">
              <a:rPr lang="cs-CZ" smtClean="0"/>
              <a:t>06.04.2023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95F4-960D-43BB-AA15-8BE117F70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08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29DC-7299-4147-8B2F-956A826D0F55}" type="datetime1">
              <a:rPr lang="cs-CZ" smtClean="0"/>
              <a:t>06.04.2023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95F4-960D-43BB-AA15-8BE117F70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23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8B6B-F85C-4E6A-94F7-604FED25E84F}" type="datetime1">
              <a:rPr lang="cs-CZ" smtClean="0"/>
              <a:t>06.04.2023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95F4-960D-43BB-AA15-8BE117F70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17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FFD9F-3AC2-47CC-AA34-BB65828B8670}" type="datetime1">
              <a:rPr lang="cs-CZ" smtClean="0"/>
              <a:t>06.04.2023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795F4-960D-43BB-AA15-8BE117F70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7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hyperlink" Target="https://www.researchgate.net/publication/249004387_A_Constructivist_Approach_to_Peace_Studi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aihrhre.org/understanding-violence-triangle-johan-galtung-conflict-theory/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hyperlink" Target="https://www.e-ir.info/2018/02/09/realism-and-peaceful-chang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2.jpg"/><Relationship Id="rId4" Type="http://schemas.openxmlformats.org/officeDocument/2006/relationships/hyperlink" Target="https://blogs.gwu.edu/ccas-panamericanos/peace-studies-wiki/peace-studies-wiki/approaches-to-peace/democratic-liberal-peac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gif"/><Relationship Id="rId5" Type="http://schemas.openxmlformats.org/officeDocument/2006/relationships/image" Target="../media/image9.png"/><Relationship Id="rId4" Type="http://schemas.openxmlformats.org/officeDocument/2006/relationships/hyperlink" Target="https://www.hawaii.edu/powerkills/CIP.CHAP5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lection of the new Rector of NOVA | Universidade NOVA de Lisb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9771" y="346167"/>
            <a:ext cx="2579906" cy="154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636" y="618479"/>
            <a:ext cx="3520438" cy="1003324"/>
          </a:xfrm>
          <a:prstGeom prst="rect">
            <a:avLst/>
          </a:prstGeom>
        </p:spPr>
      </p:pic>
      <p:pic>
        <p:nvPicPr>
          <p:cNvPr id="4" name="Obrázek 3" descr="C:\Users\KAA\Pictures\UP_logo_horizont_en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086" y="2639045"/>
            <a:ext cx="1690139" cy="1588934"/>
          </a:xfrm>
          <a:prstGeom prst="rect">
            <a:avLst/>
          </a:prstGeom>
          <a:noFill/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49" y="4930536"/>
            <a:ext cx="2078049" cy="158266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495" y="2300641"/>
            <a:ext cx="8124506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46931" y="5336249"/>
            <a:ext cx="5486400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ép 9" descr="A képen szöveg látható&#10;&#10;Automatikusan generált leírás">
            <a:extLst>
              <a:ext uri="{FF2B5EF4-FFF2-40B4-BE49-F238E27FC236}">
                <a16:creationId xmlns:a16="http://schemas.microsoft.com/office/drawing/2014/main" id="{75AB8019-F529-DADE-D51A-D6F534BE27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6" y="302083"/>
            <a:ext cx="2652578" cy="1624704"/>
          </a:xfrm>
          <a:prstGeom prst="rect">
            <a:avLst/>
          </a:prstGeom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FC64CA8C-40F4-98CA-42AA-7C4EA039715C}"/>
              </a:ext>
            </a:extLst>
          </p:cNvPr>
          <p:cNvSpPr txBox="1">
            <a:spLocks/>
          </p:cNvSpPr>
          <p:nvPr/>
        </p:nvSpPr>
        <p:spPr>
          <a:xfrm>
            <a:off x="4629117" y="3699182"/>
            <a:ext cx="7423037" cy="24627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1600" dirty="0">
                <a:solidFill>
                  <a:srgbClr val="FFFFFF"/>
                </a:solidFill>
              </a:rPr>
            </a:br>
            <a:br>
              <a:rPr lang="en-US" sz="1600" dirty="0">
                <a:solidFill>
                  <a:srgbClr val="FFFFFF"/>
                </a:solidFill>
              </a:rPr>
            </a:b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strategic dimensions of peace perceptions</a:t>
            </a:r>
            <a:br>
              <a:rPr lang="en-US" sz="1600" dirty="0">
                <a:solidFill>
                  <a:srgbClr val="FFFFFF"/>
                </a:solidFill>
              </a:rPr>
            </a:b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Péter Kacziba, PhD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Department of Political Science and International Studies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University of </a:t>
            </a:r>
            <a:r>
              <a:rPr lang="en-US" sz="1600" dirty="0" err="1">
                <a:solidFill>
                  <a:srgbClr val="FFFFFF"/>
                </a:solidFill>
              </a:rPr>
              <a:t>Pécs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A260913D-B56B-A35B-CADC-E27943DA7BD8}"/>
              </a:ext>
            </a:extLst>
          </p:cNvPr>
          <p:cNvSpPr txBox="1"/>
          <p:nvPr/>
        </p:nvSpPr>
        <p:spPr>
          <a:xfrm>
            <a:off x="4625942" y="3003071"/>
            <a:ext cx="742303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SECURITY AND PEACE IN AN UNCERTAIN WORLD</a:t>
            </a:r>
            <a:br>
              <a:rPr lang="en-US" sz="2000" b="1" dirty="0">
                <a:solidFill>
                  <a:srgbClr val="FFFFFF"/>
                </a:solidFill>
              </a:rPr>
            </a:br>
            <a:r>
              <a:rPr lang="en-US" sz="1800" kern="1300" dirty="0">
                <a:solidFill>
                  <a:schemeClr val="bg1"/>
                </a:solidFill>
                <a:latin typeface="Arial" panose="020B0604020202020204" pitchFamily="34" charset="0"/>
              </a:rPr>
              <a:t>First module: Trends, theories and analytical frameworks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3302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9C5E9974-9CE5-12CE-B080-171262C8E667}"/>
              </a:ext>
            </a:extLst>
          </p:cNvPr>
          <p:cNvSpPr/>
          <p:nvPr/>
        </p:nvSpPr>
        <p:spPr>
          <a:xfrm>
            <a:off x="0" y="14848"/>
            <a:ext cx="12192000" cy="10964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B4A06AFE-F1CB-4A6F-F04B-C4BC6830A9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143" y="92357"/>
            <a:ext cx="3410855" cy="899018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F737E8DD-CB45-17B1-C2C6-4E38F9BD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01" y="335353"/>
            <a:ext cx="4881294" cy="425729"/>
          </a:xfrm>
        </p:spPr>
        <p:txBody>
          <a:bodyPr anchor="b">
            <a:normAutofit fontScale="900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Constructivist view of Peace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36541BC1-9FE9-434F-B660-8553A36A561B}"/>
              </a:ext>
            </a:extLst>
          </p:cNvPr>
          <p:cNvSpPr txBox="1"/>
          <p:nvPr/>
        </p:nvSpPr>
        <p:spPr>
          <a:xfrm>
            <a:off x="136023" y="1311879"/>
            <a:ext cx="11198283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Accepts some </a:t>
            </a:r>
            <a:r>
              <a:rPr lang="en-US" sz="2000" dirty="0">
                <a:hlinkClick r:id="rId4"/>
              </a:rPr>
              <a:t>concepts</a:t>
            </a:r>
            <a:r>
              <a:rPr lang="en-US" sz="2000" dirty="0"/>
              <a:t> from the previous theories.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From realists: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Victor's peace -&gt; peace is defined by the identities and norms of its creators.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BUT: A peace can not be maintained if the terms of peace do not represent the identities and norms of the concerned parties.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From radicals: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Peace defined by the hegemon is "peace" only for the hegemon.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From liberals: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Collective security can maintain peace among those who accept its role.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The common acceptance of norms gives power for collective security.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Constructivists believe that peace is a concept which is defined by concerned parties not by outside powers or experts.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Local leadership and participation</a:t>
            </a:r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DBDADF84-706A-4335-8DDF-8BAE13B5A9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266" y="5953478"/>
            <a:ext cx="960217" cy="73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65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9C5E9974-9CE5-12CE-B080-171262C8E667}"/>
              </a:ext>
            </a:extLst>
          </p:cNvPr>
          <p:cNvSpPr/>
          <p:nvPr/>
        </p:nvSpPr>
        <p:spPr>
          <a:xfrm>
            <a:off x="0" y="0"/>
            <a:ext cx="12192000" cy="10964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B4A06AFE-F1CB-4A6F-F04B-C4BC6830A9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143" y="92357"/>
            <a:ext cx="3410855" cy="899018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F737E8DD-CB45-17B1-C2C6-4E38F9BD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51" y="531780"/>
            <a:ext cx="8017899" cy="459595"/>
          </a:xfrm>
        </p:spPr>
        <p:txBody>
          <a:bodyPr anchor="b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Peace as defined by conflict and peace studies: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Johan Galtung</a:t>
            </a:r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DBDADF84-706A-4335-8DDF-8BAE13B5A9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266" y="5953478"/>
            <a:ext cx="960217" cy="731312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3F17C94B-B034-6779-E9C8-C25A91CA12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9934"/>
            <a:ext cx="5790340" cy="1978066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76732AED-1090-161D-CF7D-8B4C0213E2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5" y="1117702"/>
            <a:ext cx="5745895" cy="3337341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F7B6DFB7-0757-9504-DE26-7D72609D8A85}"/>
              </a:ext>
            </a:extLst>
          </p:cNvPr>
          <p:cNvSpPr txBox="1"/>
          <p:nvPr/>
        </p:nvSpPr>
        <p:spPr>
          <a:xfrm>
            <a:off x="5834785" y="1216711"/>
            <a:ext cx="631277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In the 1960s, Johan Galtung developed the concept of </a:t>
            </a:r>
            <a:r>
              <a:rPr lang="en-US" dirty="0">
                <a:hlinkClick r:id="rId6"/>
              </a:rPr>
              <a:t>triangle of violence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Structural violence is built into the structures of society which appears as unequal power; unequal life chances; unequal distribution of resources; or unequal distribution of power to decide over distribution of resources etc.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Cultural violence is the collection of techniques that justify, legitimize, promote, or intentionally hide aspects structural and direct violence. (e.g. Climate change denial) 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5DCAAA9C-99CC-D68C-2BBC-74818599D58E}"/>
              </a:ext>
            </a:extLst>
          </p:cNvPr>
          <p:cNvSpPr txBox="1"/>
          <p:nvPr/>
        </p:nvSpPr>
        <p:spPr>
          <a:xfrm>
            <a:off x="6086449" y="5130303"/>
            <a:ext cx="41932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Galtung introduced the terms of </a:t>
            </a:r>
          </a:p>
          <a:p>
            <a:pPr algn="just"/>
            <a:r>
              <a:rPr lang="en-US" dirty="0"/>
              <a:t>negative peace: Absence of direct violence. </a:t>
            </a:r>
          </a:p>
          <a:p>
            <a:pPr algn="just"/>
            <a:r>
              <a:rPr lang="en-US" dirty="0"/>
              <a:t>and positive peace: Absence of structural violence -&gt; idealistic approach</a:t>
            </a:r>
          </a:p>
        </p:txBody>
      </p:sp>
    </p:spTree>
    <p:extLst>
      <p:ext uri="{BB962C8B-B14F-4D97-AF65-F5344CB8AC3E}">
        <p14:creationId xmlns:p14="http://schemas.microsoft.com/office/powerpoint/2010/main" val="3170592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9C5E9974-9CE5-12CE-B080-171262C8E667}"/>
              </a:ext>
            </a:extLst>
          </p:cNvPr>
          <p:cNvSpPr/>
          <p:nvPr/>
        </p:nvSpPr>
        <p:spPr>
          <a:xfrm>
            <a:off x="0" y="0"/>
            <a:ext cx="12192000" cy="10964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B4A06AFE-F1CB-4A6F-F04B-C4BC6830A9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143" y="92357"/>
            <a:ext cx="3410855" cy="899018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F737E8DD-CB45-17B1-C2C6-4E38F9BD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51" y="531780"/>
            <a:ext cx="8017899" cy="459595"/>
          </a:xfrm>
        </p:spPr>
        <p:txBody>
          <a:bodyPr anchor="b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Peace as defined by conflict and peace studies: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Kenneth Boulding</a:t>
            </a:r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DBDADF84-706A-4335-8DDF-8BAE13B5A9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266" y="5953478"/>
            <a:ext cx="960217" cy="731312"/>
          </a:xfrm>
          <a:prstGeom prst="rect">
            <a:avLst/>
          </a:prstGeom>
        </p:spPr>
      </p:pic>
      <p:pic>
        <p:nvPicPr>
          <p:cNvPr id="4" name="Kép 3" descr="A képen asztal látható&#10;&#10;Automatikusan generált leírás">
            <a:extLst>
              <a:ext uri="{FF2B5EF4-FFF2-40B4-BE49-F238E27FC236}">
                <a16:creationId xmlns:a16="http://schemas.microsoft.com/office/drawing/2014/main" id="{0CFA97AA-ECDB-B8AA-A830-A9F681CB18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16" y="1628216"/>
            <a:ext cx="9194968" cy="4044015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1E85153D-CB1D-E73C-F955-4BAA84857370}"/>
              </a:ext>
            </a:extLst>
          </p:cNvPr>
          <p:cNvSpPr txBox="1"/>
          <p:nvPr/>
        </p:nvSpPr>
        <p:spPr>
          <a:xfrm>
            <a:off x="2792830" y="5672231"/>
            <a:ext cx="70954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Source: Kenneth E. Boulding: Stable Peace. University of Texas Press, 1978.</a:t>
            </a:r>
          </a:p>
        </p:txBody>
      </p:sp>
    </p:spTree>
    <p:extLst>
      <p:ext uri="{BB962C8B-B14F-4D97-AF65-F5344CB8AC3E}">
        <p14:creationId xmlns:p14="http://schemas.microsoft.com/office/powerpoint/2010/main" val="1894337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9C5E9974-9CE5-12CE-B080-171262C8E667}"/>
              </a:ext>
            </a:extLst>
          </p:cNvPr>
          <p:cNvSpPr/>
          <p:nvPr/>
        </p:nvSpPr>
        <p:spPr>
          <a:xfrm>
            <a:off x="0" y="0"/>
            <a:ext cx="12192000" cy="10964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B4A06AFE-F1CB-4A6F-F04B-C4BC6830A9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143" y="92357"/>
            <a:ext cx="3410855" cy="899018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6798E139-ED4B-8175-CC5D-1D7298D8BF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589" y="1818169"/>
            <a:ext cx="5801894" cy="4267050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F737E8DD-CB45-17B1-C2C6-4E38F9BD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00" y="177970"/>
            <a:ext cx="9756389" cy="641328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Why the definition of peace matters?</a:t>
            </a:r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DBDADF84-706A-4335-8DDF-8BAE13B5A9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266" y="5953478"/>
            <a:ext cx="960217" cy="731312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D5478D7F-0A2D-830B-53C8-B071DB37C52D}"/>
              </a:ext>
            </a:extLst>
          </p:cNvPr>
          <p:cNvSpPr txBox="1"/>
          <p:nvPr/>
        </p:nvSpPr>
        <p:spPr>
          <a:xfrm>
            <a:off x="116007" y="1704891"/>
            <a:ext cx="580189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Because the peace concept(s) of involved parties  define the response of international actors when a conflict erupts.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Because the peace concept(s) of involved and intervening actors define the conflicted country's and region's future for decades.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Because the form of intervention affects other international actors and the intervening actors as well. (E.g. Emergence of ISIS)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BFADC157-4B4A-146A-B6C7-506BC4A02049}"/>
              </a:ext>
            </a:extLst>
          </p:cNvPr>
          <p:cNvSpPr txBox="1"/>
          <p:nvPr/>
        </p:nvSpPr>
        <p:spPr>
          <a:xfrm>
            <a:off x="0" y="6526141"/>
            <a:ext cx="16826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Source: Own editing</a:t>
            </a:r>
          </a:p>
        </p:txBody>
      </p:sp>
    </p:spTree>
    <p:extLst>
      <p:ext uri="{BB962C8B-B14F-4D97-AF65-F5344CB8AC3E}">
        <p14:creationId xmlns:p14="http://schemas.microsoft.com/office/powerpoint/2010/main" val="3557420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9C5E9974-9CE5-12CE-B080-171262C8E667}"/>
              </a:ext>
            </a:extLst>
          </p:cNvPr>
          <p:cNvSpPr/>
          <p:nvPr/>
        </p:nvSpPr>
        <p:spPr>
          <a:xfrm>
            <a:off x="0" y="0"/>
            <a:ext cx="12192000" cy="10964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B4A06AFE-F1CB-4A6F-F04B-C4BC6830A9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143" y="92357"/>
            <a:ext cx="3410855" cy="899018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F737E8DD-CB45-17B1-C2C6-4E38F9BD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00" y="177970"/>
            <a:ext cx="9756389" cy="641328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Bibliography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99AD8BB8-22DB-A7C7-203F-0DC375E49EF8}"/>
              </a:ext>
            </a:extLst>
          </p:cNvPr>
          <p:cNvSpPr txBox="1"/>
          <p:nvPr/>
        </p:nvSpPr>
        <p:spPr>
          <a:xfrm>
            <a:off x="397735" y="2307059"/>
            <a:ext cx="10898518" cy="2903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04800" algn="just">
              <a:lnSpc>
                <a:spcPct val="115000"/>
              </a:lnSpc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Kalevi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J.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Holsti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Peace and War. Armed Conflicts and the International order 1648-1989. Cambridge University Press, Cambridge, 1991.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-304800" algn="just">
              <a:lnSpc>
                <a:spcPct val="115000"/>
              </a:lnSpc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304800" algn="just">
              <a:lnSpc>
                <a:spcPct val="115000"/>
              </a:lnSpc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Kenneth E. Boulding: Stable Peace. University of Texas Press, 1978.</a:t>
            </a:r>
          </a:p>
          <a:p>
            <a:pPr indent="-304800" algn="just">
              <a:lnSpc>
                <a:spcPct val="115000"/>
              </a:lnSpc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304800" algn="just">
              <a:lnSpc>
                <a:spcPct val="115000"/>
              </a:lnSpc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Rummel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Rudolph J.: Death by Government. Transaction Publishers, New Brunswick, 2009</a:t>
            </a:r>
          </a:p>
          <a:p>
            <a:pPr indent="-304800" algn="just">
              <a:lnSpc>
                <a:spcPct val="115000"/>
              </a:lnSpc>
            </a:pP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304800" algn="just">
              <a:lnSpc>
                <a:spcPct val="115000"/>
              </a:lnSpc>
            </a:pPr>
            <a: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Internet </a:t>
            </a:r>
            <a:r>
              <a:rPr lang="hu-H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sources</a:t>
            </a:r>
            <a: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indicated</a:t>
            </a:r>
            <a: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hu-H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case</a:t>
            </a:r>
            <a: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hu-H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hyperlink</a:t>
            </a:r>
            <a: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5015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lection of the new Rector of NOVA | Universidade NOVA de Lisb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9771" y="346167"/>
            <a:ext cx="2579906" cy="154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636" y="618479"/>
            <a:ext cx="3520438" cy="1003324"/>
          </a:xfrm>
          <a:prstGeom prst="rect">
            <a:avLst/>
          </a:prstGeom>
        </p:spPr>
      </p:pic>
      <p:pic>
        <p:nvPicPr>
          <p:cNvPr id="4" name="Obrázek 3" descr="C:\Users\KAA\Pictures\UP_logo_horizont_en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086" y="2639045"/>
            <a:ext cx="1690139" cy="1588934"/>
          </a:xfrm>
          <a:prstGeom prst="rect">
            <a:avLst/>
          </a:prstGeom>
          <a:noFill/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49" y="4930536"/>
            <a:ext cx="2078049" cy="158266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495" y="2300641"/>
            <a:ext cx="8124506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46931" y="5336249"/>
            <a:ext cx="5486400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ép 9" descr="A képen szöveg látható&#10;&#10;Automatikusan generált leírás">
            <a:extLst>
              <a:ext uri="{FF2B5EF4-FFF2-40B4-BE49-F238E27FC236}">
                <a16:creationId xmlns:a16="http://schemas.microsoft.com/office/drawing/2014/main" id="{75AB8019-F529-DADE-D51A-D6F534BE27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6" y="302083"/>
            <a:ext cx="2652578" cy="1624704"/>
          </a:xfrm>
          <a:prstGeom prst="rect">
            <a:avLst/>
          </a:prstGeom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FC64CA8C-40F4-98CA-42AA-7C4EA039715C}"/>
              </a:ext>
            </a:extLst>
          </p:cNvPr>
          <p:cNvSpPr txBox="1">
            <a:spLocks/>
          </p:cNvSpPr>
          <p:nvPr/>
        </p:nvSpPr>
        <p:spPr>
          <a:xfrm>
            <a:off x="4629117" y="3699182"/>
            <a:ext cx="7423037" cy="24627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1600" dirty="0">
                <a:solidFill>
                  <a:srgbClr val="FFFFFF"/>
                </a:solidFill>
              </a:rPr>
            </a:br>
            <a:br>
              <a:rPr lang="en-US" sz="1600" dirty="0">
                <a:solidFill>
                  <a:srgbClr val="FFFFFF"/>
                </a:solidFill>
              </a:rPr>
            </a:br>
            <a:br>
              <a:rPr lang="en-US" sz="1600" dirty="0">
                <a:solidFill>
                  <a:srgbClr val="FFFFFF"/>
                </a:solidFill>
              </a:rPr>
            </a:b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A260913D-B56B-A35B-CADC-E27943DA7BD8}"/>
              </a:ext>
            </a:extLst>
          </p:cNvPr>
          <p:cNvSpPr txBox="1"/>
          <p:nvPr/>
        </p:nvSpPr>
        <p:spPr>
          <a:xfrm>
            <a:off x="4653181" y="4066827"/>
            <a:ext cx="74230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Thank you for your </a:t>
            </a:r>
          </a:p>
          <a:p>
            <a:r>
              <a:rPr lang="en-US" sz="4000" dirty="0">
                <a:solidFill>
                  <a:schemeClr val="bg1"/>
                </a:solidFill>
              </a:rPr>
              <a:t>attention!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01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7906" y="804981"/>
            <a:ext cx="9219414" cy="34440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marR="3258">
              <a:lnSpc>
                <a:spcPct val="109000"/>
              </a:lnSpc>
              <a:spcBef>
                <a:spcPts val="64"/>
              </a:spcBef>
            </a:pPr>
            <a:r>
              <a:rPr sz="1050" spc="-3" dirty="0">
                <a:latin typeface="Verdana"/>
                <a:cs typeface="Verdana"/>
              </a:rPr>
              <a:t>The following</a:t>
            </a:r>
            <a:r>
              <a:rPr sz="1050" spc="6" dirty="0">
                <a:latin typeface="Verdana"/>
                <a:cs typeface="Verdana"/>
              </a:rPr>
              <a:t> </a:t>
            </a:r>
            <a:r>
              <a:rPr sz="1050" spc="-3" dirty="0">
                <a:latin typeface="Verdana"/>
                <a:cs typeface="Verdana"/>
              </a:rPr>
              <a:t>disclaimer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3" dirty="0">
                <a:latin typeface="Verdana"/>
                <a:cs typeface="Verdana"/>
              </a:rPr>
              <a:t>shall</a:t>
            </a:r>
            <a:r>
              <a:rPr sz="1050" spc="13" dirty="0">
                <a:latin typeface="Verdana"/>
                <a:cs typeface="Verdana"/>
              </a:rPr>
              <a:t> </a:t>
            </a:r>
            <a:r>
              <a:rPr sz="1050" spc="-3" dirty="0">
                <a:latin typeface="Verdana"/>
                <a:cs typeface="Verdana"/>
              </a:rPr>
              <a:t>be added</a:t>
            </a:r>
            <a:r>
              <a:rPr sz="1050" spc="6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to </a:t>
            </a:r>
            <a:r>
              <a:rPr sz="1050" spc="-3" dirty="0">
                <a:latin typeface="Verdana"/>
                <a:cs typeface="Verdana"/>
              </a:rPr>
              <a:t>the</a:t>
            </a:r>
            <a:r>
              <a:rPr sz="1050" dirty="0">
                <a:latin typeface="Verdana"/>
                <a:cs typeface="Verdana"/>
              </a:rPr>
              <a:t> inner</a:t>
            </a:r>
            <a:r>
              <a:rPr sz="1050" spc="-3" dirty="0">
                <a:latin typeface="Verdana"/>
                <a:cs typeface="Verdana"/>
              </a:rPr>
              <a:t> pages</a:t>
            </a:r>
            <a:r>
              <a:rPr sz="1050" spc="10" dirty="0">
                <a:latin typeface="Verdana"/>
                <a:cs typeface="Verdana"/>
              </a:rPr>
              <a:t> </a:t>
            </a:r>
            <a:r>
              <a:rPr sz="1050" spc="-6" dirty="0">
                <a:latin typeface="Verdana"/>
                <a:cs typeface="Verdana"/>
              </a:rPr>
              <a:t>of</a:t>
            </a:r>
            <a:r>
              <a:rPr sz="1050" spc="10" dirty="0">
                <a:latin typeface="Verdana"/>
                <a:cs typeface="Verdana"/>
              </a:rPr>
              <a:t> </a:t>
            </a:r>
            <a:r>
              <a:rPr sz="1050" spc="-3" dirty="0">
                <a:latin typeface="Verdana"/>
                <a:cs typeface="Verdana"/>
              </a:rPr>
              <a:t>the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3" dirty="0">
                <a:latin typeface="Verdana"/>
                <a:cs typeface="Verdana"/>
              </a:rPr>
              <a:t>publications and</a:t>
            </a:r>
            <a:r>
              <a:rPr sz="1050" spc="6" dirty="0">
                <a:latin typeface="Verdana"/>
                <a:cs typeface="Verdana"/>
              </a:rPr>
              <a:t> </a:t>
            </a:r>
            <a:r>
              <a:rPr sz="1050" spc="-3" dirty="0">
                <a:latin typeface="Verdana"/>
                <a:cs typeface="Verdana"/>
              </a:rPr>
              <a:t>studies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3" dirty="0">
                <a:latin typeface="Verdana"/>
                <a:cs typeface="Verdana"/>
              </a:rPr>
              <a:t>written</a:t>
            </a:r>
            <a:r>
              <a:rPr sz="1050" spc="6" dirty="0">
                <a:latin typeface="Verdana"/>
                <a:cs typeface="Verdana"/>
              </a:rPr>
              <a:t> </a:t>
            </a:r>
            <a:r>
              <a:rPr sz="1050" spc="-6" dirty="0">
                <a:latin typeface="Verdana"/>
                <a:cs typeface="Verdana"/>
              </a:rPr>
              <a:t>by </a:t>
            </a:r>
            <a:r>
              <a:rPr sz="1050" spc="-218" dirty="0">
                <a:latin typeface="Verdana"/>
                <a:cs typeface="Verdana"/>
              </a:rPr>
              <a:t> </a:t>
            </a:r>
            <a:r>
              <a:rPr sz="1050" spc="-3" dirty="0">
                <a:latin typeface="Verdana"/>
                <a:cs typeface="Verdana"/>
              </a:rPr>
              <a:t>external</a:t>
            </a:r>
            <a:r>
              <a:rPr sz="1050" spc="10" dirty="0">
                <a:latin typeface="Verdana"/>
                <a:cs typeface="Verdana"/>
              </a:rPr>
              <a:t> </a:t>
            </a:r>
            <a:r>
              <a:rPr sz="1050" spc="-3" dirty="0">
                <a:latin typeface="Verdana"/>
                <a:cs typeface="Verdana"/>
              </a:rPr>
              <a:t>independent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3" dirty="0">
                <a:latin typeface="Verdana"/>
                <a:cs typeface="Verdana"/>
              </a:rPr>
              <a:t>bodies</a:t>
            </a:r>
            <a:r>
              <a:rPr sz="1050" spc="-6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with </a:t>
            </a:r>
            <a:r>
              <a:rPr sz="1050" spc="-3" dirty="0">
                <a:latin typeface="Verdana"/>
                <a:cs typeface="Verdana"/>
              </a:rPr>
              <a:t>support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3" dirty="0">
                <a:latin typeface="Verdana"/>
                <a:cs typeface="Verdana"/>
              </a:rPr>
              <a:t>from </a:t>
            </a:r>
            <a:r>
              <a:rPr sz="1050" dirty="0">
                <a:latin typeface="Verdana"/>
                <a:cs typeface="Verdana"/>
              </a:rPr>
              <a:t>the</a:t>
            </a:r>
            <a:r>
              <a:rPr sz="1050" spc="-3" dirty="0">
                <a:latin typeface="Verdana"/>
                <a:cs typeface="Verdana"/>
              </a:rPr>
              <a:t> European</a:t>
            </a:r>
            <a:r>
              <a:rPr sz="1050" spc="3" dirty="0">
                <a:latin typeface="Verdana"/>
                <a:cs typeface="Verdana"/>
              </a:rPr>
              <a:t> </a:t>
            </a:r>
            <a:r>
              <a:rPr sz="1050" spc="-3" dirty="0">
                <a:latin typeface="Verdana"/>
                <a:cs typeface="Verdana"/>
              </a:rPr>
              <a:t>Commission</a:t>
            </a:r>
            <a:r>
              <a:rPr lang="hu-HU" sz="1050" spc="-3" dirty="0">
                <a:latin typeface="Verdana"/>
                <a:cs typeface="Verdana"/>
              </a:rPr>
              <a:t>:</a:t>
            </a:r>
            <a:endParaRPr sz="1050" dirty="0">
              <a:latin typeface="Verdana"/>
              <a:cs typeface="Verdan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52368" y="1166903"/>
          <a:ext cx="7423607" cy="53735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9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0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800" b="1" spc="-5" dirty="0">
                          <a:latin typeface="Verdana"/>
                          <a:cs typeface="Verdana"/>
                        </a:rPr>
                        <a:t>BG</a:t>
                      </a:r>
                      <a:endParaRPr sz="8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8580" marR="299720">
                        <a:lnSpc>
                          <a:spcPct val="101499"/>
                        </a:lnSpc>
                        <a:spcBef>
                          <a:spcPts val="5"/>
                        </a:spcBef>
                      </a:pP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Подкрепата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на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Европейската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комисия</a:t>
                      </a:r>
                      <a:r>
                        <a:rPr sz="8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за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изготвянето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на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настоящата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публикация</a:t>
                      </a:r>
                      <a:r>
                        <a:rPr sz="800" spc="2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не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представлява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одобрение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на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съдържанието, което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отразява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гледните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точки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само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на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авторите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и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не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може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да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се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търси </a:t>
                      </a:r>
                      <a:r>
                        <a:rPr sz="800" spc="-3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отговорност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от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Комисията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за всяка</a:t>
                      </a:r>
                      <a:r>
                        <a:rPr sz="8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употреба, която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може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да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бъде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използвана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за информацията,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съдържаща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се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нея.</a:t>
                      </a:r>
                      <a:endParaRPr sz="800" dirty="0">
                        <a:latin typeface="Verdana"/>
                        <a:cs typeface="Verdana"/>
                      </a:endParaRPr>
                    </a:p>
                  </a:txBody>
                  <a:tcPr marL="0" marR="0" marT="122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0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800" b="1" spc="5" dirty="0">
                          <a:latin typeface="Verdana"/>
                          <a:cs typeface="Verdana"/>
                        </a:rPr>
                        <a:t>CS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36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8580" marR="141605">
                        <a:lnSpc>
                          <a:spcPct val="101099"/>
                        </a:lnSpc>
                      </a:pP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Podpora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Evropské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komise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při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tvorbě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této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publikace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nepředstavuje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souhlas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 obsahem,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který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odráží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pouze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názory autorů,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a Komise</a:t>
                      </a:r>
                      <a:r>
                        <a:rPr sz="8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nemůže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být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zodpovědná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za</a:t>
                      </a:r>
                      <a:r>
                        <a:rPr sz="80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jakékoliv využití</a:t>
                      </a:r>
                      <a:r>
                        <a:rPr sz="8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informací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obsažených</a:t>
                      </a:r>
                      <a:r>
                        <a:rPr sz="8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 této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publikaci.</a:t>
                      </a:r>
                      <a:endParaRPr sz="800" dirty="0">
                        <a:latin typeface="Verdana"/>
                        <a:cs typeface="Verdana"/>
                      </a:endParaRPr>
                    </a:p>
                  </a:txBody>
                  <a:tcPr marL="0" marR="0" marT="28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7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sz="800" b="1" spc="-5" dirty="0">
                          <a:latin typeface="Verdana"/>
                          <a:cs typeface="Verdana"/>
                        </a:rPr>
                        <a:t>DA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8580" marR="146050">
                        <a:lnSpc>
                          <a:spcPct val="101099"/>
                        </a:lnSpc>
                      </a:pP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Europa-Kommissionens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støtte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til</a:t>
                      </a:r>
                      <a:r>
                        <a:rPr sz="8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produktionen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af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denne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publikation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udgør</a:t>
                      </a:r>
                      <a:r>
                        <a:rPr sz="800" spc="2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ikke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en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godkendelse</a:t>
                      </a:r>
                      <a:r>
                        <a:rPr sz="8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af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indholdet, </a:t>
                      </a:r>
                      <a:r>
                        <a:rPr sz="800" spc="-3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som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kun</a:t>
                      </a:r>
                      <a:r>
                        <a:rPr sz="8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afspejler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forfatternes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egne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synspunkter,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og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Kommissionen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kan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ikke holdes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ansvarlig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for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den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brug,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der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måtte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blive gjort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af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deri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indeholdte oplysninger.</a:t>
                      </a:r>
                      <a:endParaRPr sz="800" dirty="0">
                        <a:latin typeface="Verdana"/>
                        <a:cs typeface="Verdana"/>
                      </a:endParaRPr>
                    </a:p>
                  </a:txBody>
                  <a:tcPr marL="0" marR="0" marT="203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3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800" b="1" spc="-5" dirty="0">
                          <a:latin typeface="Verdana"/>
                          <a:cs typeface="Verdana"/>
                        </a:rPr>
                        <a:t>DE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8580" marR="81915">
                        <a:lnSpc>
                          <a:spcPct val="101699"/>
                        </a:lnSpc>
                      </a:pP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Die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Unterstützung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der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Europäischen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Kommission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für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die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Erstellung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dieser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Veröffentlichung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stellt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keine 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Billigung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des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Inhalts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dar,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welcher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nur</a:t>
                      </a:r>
                      <a:r>
                        <a:rPr sz="8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die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Ansichten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der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Verfasser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wiedergibt, 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und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die Kommission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kann</a:t>
                      </a:r>
                      <a:r>
                        <a:rPr sz="8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nicht </a:t>
                      </a:r>
                      <a:r>
                        <a:rPr sz="800" spc="-3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für eine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etwaige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Verwendung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der darin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enthaltenen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Informationen haftbar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gemacht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werden.</a:t>
                      </a:r>
                      <a:endParaRPr sz="800" dirty="0">
                        <a:latin typeface="Verdana"/>
                        <a:cs typeface="Verdana"/>
                      </a:endParaRPr>
                    </a:p>
                  </a:txBody>
                  <a:tcPr marL="0" marR="0" marT="122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Verdana"/>
                          <a:cs typeface="Verdana"/>
                        </a:rPr>
                        <a:t>EL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162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8580" marR="182880">
                        <a:lnSpc>
                          <a:spcPct val="101099"/>
                        </a:lnSpc>
                      </a:pP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Η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υποστήριξη</a:t>
                      </a:r>
                      <a:r>
                        <a:rPr sz="8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της</a:t>
                      </a:r>
                      <a:r>
                        <a:rPr sz="80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Ευρωπαϊκής</a:t>
                      </a:r>
                      <a:r>
                        <a:rPr sz="80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Επιτροπής στην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παραγωγή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της παρούσας</a:t>
                      </a:r>
                      <a:r>
                        <a:rPr sz="80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έκδοσης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δεν</a:t>
                      </a:r>
                      <a:r>
                        <a:rPr sz="8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συνιστά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αποδοχή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του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περιεχομένου, το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οποίο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αντικατοπτρίζει</a:t>
                      </a:r>
                      <a:r>
                        <a:rPr sz="8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αποκλειστικά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τις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απόψεις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των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συντακτών,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και</a:t>
                      </a:r>
                      <a:r>
                        <a:rPr sz="80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η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Επιτροπή δεν</a:t>
                      </a:r>
                      <a:r>
                        <a:rPr sz="8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μπορεί </a:t>
                      </a:r>
                      <a:r>
                        <a:rPr sz="800" spc="-3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να αναλάβει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την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ευθύνη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για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οποιαδήποτε</a:t>
                      </a:r>
                      <a:r>
                        <a:rPr sz="800" spc="-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χρήση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των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πληροφοριών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που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περιέχονται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σε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αυτήν.</a:t>
                      </a:r>
                      <a:endParaRPr sz="800" dirty="0">
                        <a:latin typeface="Verdana"/>
                        <a:cs typeface="Verdana"/>
                      </a:endParaRPr>
                    </a:p>
                  </a:txBody>
                  <a:tcPr marL="0" marR="0" marT="28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Verdana"/>
                          <a:cs typeface="Verdana"/>
                        </a:rPr>
                        <a:t>EN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8580" marR="327025">
                        <a:lnSpc>
                          <a:spcPct val="101099"/>
                        </a:lnSpc>
                      </a:pPr>
                      <a:r>
                        <a:rPr sz="800" spc="-5" dirty="0">
                          <a:latin typeface="Verdana"/>
                          <a:cs typeface="Verdana"/>
                        </a:rPr>
                        <a:t>The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European Commission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'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support</a:t>
                      </a:r>
                      <a:r>
                        <a:rPr sz="8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for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the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production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of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this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publication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does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not</a:t>
                      </a:r>
                      <a:r>
                        <a:rPr sz="8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constitute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 an </a:t>
                      </a:r>
                      <a:r>
                        <a:rPr sz="8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endorsement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 of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the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contents, which</a:t>
                      </a:r>
                      <a:r>
                        <a:rPr sz="8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reflect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the views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only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of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the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authors,</a:t>
                      </a:r>
                      <a:r>
                        <a:rPr sz="8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and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the Commission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cannot</a:t>
                      </a:r>
                      <a:r>
                        <a:rPr sz="8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be </a:t>
                      </a:r>
                      <a:r>
                        <a:rPr sz="800" spc="-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held responsible for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any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use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which</a:t>
                      </a:r>
                      <a:r>
                        <a:rPr sz="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may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be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made of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information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contained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therein.</a:t>
                      </a:r>
                      <a:endParaRPr sz="800" dirty="0">
                        <a:latin typeface="Verdana"/>
                        <a:cs typeface="Verdana"/>
                      </a:endParaRPr>
                    </a:p>
                  </a:txBody>
                  <a:tcPr marL="0" marR="0" marT="162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Verdana"/>
                          <a:cs typeface="Verdana"/>
                        </a:rPr>
                        <a:t>ES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162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8580" marR="163830">
                        <a:lnSpc>
                          <a:spcPct val="101099"/>
                        </a:lnSpc>
                      </a:pP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El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apoyo de la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Comisión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Europea para la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producción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 esta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publicación no constituye 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una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aprobación del 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contenido,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el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cual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refleja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únicamente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las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opiniones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de los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autores,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y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la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Comisión no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se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hace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responsable del </a:t>
                      </a:r>
                      <a:r>
                        <a:rPr sz="800" spc="-3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uso que pueda hacerse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la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información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contenida en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la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misma.</a:t>
                      </a:r>
                      <a:endParaRPr sz="800" dirty="0">
                        <a:latin typeface="Verdana"/>
                        <a:cs typeface="Verdana"/>
                      </a:endParaRPr>
                    </a:p>
                  </a:txBody>
                  <a:tcPr marL="0" marR="0" marT="28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Verdana"/>
                          <a:cs typeface="Verdana"/>
                        </a:rPr>
                        <a:t>ET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8580" marR="125095">
                        <a:lnSpc>
                          <a:spcPct val="101099"/>
                        </a:lnSpc>
                      </a:pP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Euroopa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Komisjoni</a:t>
                      </a:r>
                      <a:r>
                        <a:rPr sz="8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toetus</a:t>
                      </a:r>
                      <a:r>
                        <a:rPr sz="8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käesoleva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väljaande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koostamisele</a:t>
                      </a:r>
                      <a:r>
                        <a:rPr sz="8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ei</a:t>
                      </a:r>
                      <a:r>
                        <a:rPr sz="8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tähenda</a:t>
                      </a:r>
                      <a:r>
                        <a:rPr sz="8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väljaandes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esitatud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sisu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kinnitamist. </a:t>
                      </a:r>
                      <a:r>
                        <a:rPr sz="800" spc="-3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Väljaandes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esitatud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sisu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peegeldab</a:t>
                      </a:r>
                      <a:r>
                        <a:rPr sz="8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vaid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autorite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seisukohti.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Euroopa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Komisjon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ei</a:t>
                      </a:r>
                      <a:r>
                        <a:rPr sz="8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vastuta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selles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sisalduva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teabe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kasutamise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eest.</a:t>
                      </a:r>
                      <a:endParaRPr sz="800" dirty="0">
                        <a:latin typeface="Verdana"/>
                        <a:cs typeface="Verdana"/>
                      </a:endParaRPr>
                    </a:p>
                  </a:txBody>
                  <a:tcPr marL="0" marR="0" marT="162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6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Verdana"/>
                          <a:cs typeface="Verdana"/>
                        </a:rPr>
                        <a:t>FI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162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8580" marR="78105" algn="just">
                        <a:lnSpc>
                          <a:spcPct val="101699"/>
                        </a:lnSpc>
                      </a:pP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Euroopan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komission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tuki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tämän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julkaisun tuottamiseen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ei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tarkoita sitä,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että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sisältö, joka kuvastaa pelkästään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tekijöiden näkemyksiä,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saa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kannatusta, eikä komissiota voida saattaa vastuuseen niiden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sisältämien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tietojen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mahdollisesta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käytöstä.</a:t>
                      </a:r>
                      <a:endParaRPr sz="800" dirty="0">
                        <a:latin typeface="Verdana"/>
                        <a:cs typeface="Verdana"/>
                      </a:endParaRPr>
                    </a:p>
                  </a:txBody>
                  <a:tcPr marL="0" marR="0" marT="122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Verdana"/>
                          <a:cs typeface="Verdana"/>
                        </a:rPr>
                        <a:t>FR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03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8580" marR="217804">
                        <a:lnSpc>
                          <a:spcPct val="101099"/>
                        </a:lnSpc>
                      </a:pP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Le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soutien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 la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Commission européenne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à la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production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cette publication ne constitue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pas 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une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approbation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du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contenu,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qui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reflète uniquement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le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point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vue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des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auteurs,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et 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la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Commission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ne peut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pas </a:t>
                      </a:r>
                      <a:r>
                        <a:rPr sz="800" spc="-3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être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tenue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responsable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toute utilisation qui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pourrait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être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faite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des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informations qu’elle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contient.</a:t>
                      </a:r>
                      <a:endParaRPr sz="800" dirty="0">
                        <a:latin typeface="Verdana"/>
                        <a:cs typeface="Verdana"/>
                      </a:endParaRPr>
                    </a:p>
                  </a:txBody>
                  <a:tcPr marL="0" marR="0" marT="28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4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Verdana"/>
                          <a:cs typeface="Verdana"/>
                        </a:rPr>
                        <a:t>GA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8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68580" marR="200025" algn="just">
                        <a:lnSpc>
                          <a:spcPct val="101099"/>
                        </a:lnSpc>
                      </a:pP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Ní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hionann tacaíocht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an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Choimisiúin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Eorpaigh do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tháirgeadh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an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fhoilseacháin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seo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agus formhuiniú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ar ábhair </a:t>
                      </a:r>
                      <a:r>
                        <a:rPr sz="800" spc="-3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an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fhoilseacháin, lena léirítear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tuairimí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na n-údar amháin,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agus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ní féidir freagracht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chur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ar an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gCoimisiún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as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aon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úsáid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d’fhéadfaí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a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bhaint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as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an</a:t>
                      </a:r>
                      <a:r>
                        <a:rPr sz="8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bhfaisnéis </a:t>
                      </a:r>
                      <a:r>
                        <a:rPr sz="8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atá</a:t>
                      </a:r>
                      <a:r>
                        <a:rPr sz="8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ann.</a:t>
                      </a:r>
                      <a:endParaRPr sz="800" dirty="0">
                        <a:latin typeface="Verdana"/>
                        <a:cs typeface="Verdana"/>
                      </a:endParaRPr>
                    </a:p>
                  </a:txBody>
                  <a:tcPr marL="0" marR="0" marT="162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93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700" b="1" spc="-5" dirty="0">
                          <a:latin typeface="Verdana"/>
                          <a:cs typeface="Verdana"/>
                        </a:rPr>
                        <a:t>HR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T="36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68580" marR="243840">
                        <a:lnSpc>
                          <a:spcPct val="102200"/>
                        </a:lnSpc>
                      </a:pP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Potpora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Europske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komisije proizvodnji</a:t>
                      </a:r>
                      <a:r>
                        <a:rPr sz="90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ove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publikacije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ne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predstavlja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potporu sadržaju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koji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odražava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samo </a:t>
                      </a:r>
                      <a:r>
                        <a:rPr sz="900" spc="-3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stavove autora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 Komisija</a:t>
                      </a:r>
                      <a:r>
                        <a:rPr sz="900" spc="-2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ne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može biti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odgovorna za uporabu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sadržanih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informacija.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</a:txBody>
                  <a:tcPr marL="0" marR="0" marT="8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6269" y="21141"/>
            <a:ext cx="1923068" cy="766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00394" y="371816"/>
          <a:ext cx="8317148" cy="61186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7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9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1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Verdana"/>
                          <a:cs typeface="Verdana"/>
                        </a:rPr>
                        <a:t>HU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8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68580" marR="189865">
                        <a:lnSpc>
                          <a:spcPct val="101099"/>
                        </a:lnSpc>
                      </a:pP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Az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Európai</a:t>
                      </a:r>
                      <a:r>
                        <a:rPr sz="90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Bizottság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támogatása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ezen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kiadvány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elkészítéséhez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nem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jelenti</a:t>
                      </a:r>
                      <a:r>
                        <a:rPr sz="90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tartalom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jóváhagyását,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amely </a:t>
                      </a:r>
                      <a:r>
                        <a:rPr sz="900" spc="-3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kizárólag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szerzők álláspontját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tükrözi, valamint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 Bizottság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nem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tehető</a:t>
                      </a:r>
                      <a:r>
                        <a:rPr sz="90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felelőssé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ezen információk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bárminemű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felhasználásáért.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</a:txBody>
                  <a:tcPr marL="0" marR="0" marT="162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Verdana"/>
                          <a:cs typeface="Verdana"/>
                        </a:rPr>
                        <a:t>IT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8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8580" marR="274320">
                        <a:lnSpc>
                          <a:spcPct val="101699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Il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sostegno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della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Commissione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europea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alla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produzione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di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questa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pubblicazione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non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costituisce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un'approvazione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del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contenuto, che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riflette</a:t>
                      </a:r>
                      <a:r>
                        <a:rPr sz="900" spc="2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esclusivamente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il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punto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di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vista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degli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autori,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 la</a:t>
                      </a:r>
                      <a:r>
                        <a:rPr sz="90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Commissione </a:t>
                      </a:r>
                      <a:r>
                        <a:rPr sz="900" spc="-3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non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può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essere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ritenuta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responsabile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per l'uso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che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può essere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fatto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delle informazioni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ivi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contenute.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122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Verdana"/>
                          <a:cs typeface="Verdana"/>
                        </a:rPr>
                        <a:t>LT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6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8580" marR="268605">
                        <a:lnSpc>
                          <a:spcPct val="101099"/>
                        </a:lnSpc>
                      </a:pP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Europos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Komisijos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parama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šio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leidinio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rengimui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nereiškia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pritarimo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jo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turiniui,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kuriame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pateikiama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autorių </a:t>
                      </a:r>
                      <a:r>
                        <a:rPr sz="900" spc="-3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nuomonė,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todėl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Europos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Komisija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negali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būti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laikoma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atsakinga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už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informaciją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panaudotą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šiame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leidinyje.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8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Verdana"/>
                          <a:cs typeface="Verdana"/>
                        </a:rPr>
                        <a:t>LV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162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8580" marR="384175" algn="just">
                        <a:lnSpc>
                          <a:spcPct val="101099"/>
                        </a:lnSpc>
                      </a:pP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Eiropas Komisijas atbalsts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šīs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publikācijas sagatavošanai nav uzskatāms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par satura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apstiprinājumu,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kas 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atspoguļo tikai autoru viedokļus,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un Komisija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nevar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būt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atbildīga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par tajā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ietvertās informācijas jebkādu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izmantošanu.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8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3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Verdana"/>
                          <a:cs typeface="Verdana"/>
                        </a:rPr>
                        <a:t>MT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8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68580" marR="601980">
                        <a:lnSpc>
                          <a:spcPct val="101200"/>
                        </a:lnSpc>
                      </a:pP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L-appoġġ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tal-Kummissjoni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Ewropea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għall-produzzjoni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ta’ din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il-pubblikazzjoni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ma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jikkostitwixxix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approvazzjoni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tal-kontenut,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li</a:t>
                      </a:r>
                      <a:r>
                        <a:rPr sz="90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jirrifletti</a:t>
                      </a:r>
                      <a:r>
                        <a:rPr sz="90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biss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il-fehmiet</a:t>
                      </a:r>
                      <a:r>
                        <a:rPr sz="90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tal-awturi,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u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l-Kummissjoni</a:t>
                      </a:r>
                      <a:r>
                        <a:rPr sz="90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ma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tistax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tinżamm </a:t>
                      </a:r>
                      <a:r>
                        <a:rPr sz="900" spc="-3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responsabbli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għal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kwalunkwe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użu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li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jista’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jsir mill-informazzjoni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li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tinsab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fiha.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</a:txBody>
                  <a:tcPr marL="0" marR="0" marT="162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Verdana"/>
                          <a:cs typeface="Verdana"/>
                        </a:rPr>
                        <a:t>NL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162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8580" marR="137795">
                        <a:lnSpc>
                          <a:spcPct val="101699"/>
                        </a:lnSpc>
                      </a:pP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steun van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Europese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Commissie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voor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productie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van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deze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publicatie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houdt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geen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goedkeuring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van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 </a:t>
                      </a:r>
                      <a:r>
                        <a:rPr sz="900" spc="-3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inhoud in.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inhoud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geeft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standpunten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van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auteurs weer</a:t>
                      </a:r>
                      <a:r>
                        <a:rPr sz="90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en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 Commissie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kan niet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aansprakelijk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worden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gesteld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voor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het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gebruik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dat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eventueel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wordt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gemaakt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van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 daarin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opgenomen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informatie.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122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8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900" b="1" spc="-10" dirty="0">
                          <a:latin typeface="Verdana"/>
                          <a:cs typeface="Verdana"/>
                        </a:rPr>
                        <a:t>PL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162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Wsparcie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Komisji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Europejskiej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dla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produkcji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tej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publikacji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nie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stanowi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poparcia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dla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treści,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które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68580" marR="313055">
                        <a:lnSpc>
                          <a:spcPct val="101099"/>
                        </a:lnSpc>
                      </a:pP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odzwierciedlają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jedynie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poglądy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autorów,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a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Komisja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nie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może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zostać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pociagnięta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do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odpowiedzialności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za </a:t>
                      </a:r>
                      <a:r>
                        <a:rPr sz="900" spc="-3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jakiekolwiek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wykorzystanie informacji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w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niej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zawartych.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6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3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900" b="1" spc="-10" dirty="0">
                          <a:latin typeface="Verdana"/>
                          <a:cs typeface="Verdana"/>
                        </a:rPr>
                        <a:t>PT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8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8580" marR="299085">
                        <a:lnSpc>
                          <a:spcPct val="101099"/>
                        </a:lnSpc>
                      </a:pP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apoio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da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Comissão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Europeia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à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produção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desta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publicação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não constitui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um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aval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do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seu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conteúdo, que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reflete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unicamente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ponto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vista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dos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autores,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Comissão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não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pode ser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considerada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responsável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por </a:t>
                      </a:r>
                      <a:r>
                        <a:rPr sz="900" spc="-3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eventuais utilizações que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possam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ser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feitas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com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as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informações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nela contidas.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162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10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dirty="0">
                          <a:latin typeface="Verdana"/>
                          <a:cs typeface="Verdana"/>
                        </a:rPr>
                        <a:t>RO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162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Sprijinul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acordat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Comisia Europeană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pentru</a:t>
                      </a:r>
                      <a:r>
                        <a:rPr sz="900" spc="-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elaborarea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acestei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publicații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nu constituie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aprobare a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  <a:p>
                      <a:pPr marL="68580" marR="359410">
                        <a:lnSpc>
                          <a:spcPts val="1100"/>
                        </a:lnSpc>
                        <a:spcBef>
                          <a:spcPts val="35"/>
                        </a:spcBef>
                      </a:pP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conținutului,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care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reflectă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doar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opiniile autorilor,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iar Comisia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nu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poate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fi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trasă la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răspundere pentru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orice </a:t>
                      </a:r>
                      <a:r>
                        <a:rPr sz="900" spc="-3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utilizare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informațiilor conținute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în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aceasta.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</a:txBody>
                  <a:tcPr marL="0" marR="0" marT="28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5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Verdana"/>
                          <a:cs typeface="Verdana"/>
                        </a:rPr>
                        <a:t>SK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162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8580" marR="339090">
                        <a:lnSpc>
                          <a:spcPct val="101099"/>
                        </a:lnSpc>
                      </a:pP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Podpora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Európskej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komisie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na</a:t>
                      </a:r>
                      <a:r>
                        <a:rPr sz="90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výrobu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tejto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publikácie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nepredstavuje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súhlas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s</a:t>
                      </a:r>
                      <a:r>
                        <a:rPr sz="90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obsahom, ktorý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odráža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len </a:t>
                      </a:r>
                      <a:r>
                        <a:rPr sz="900" spc="-3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názory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autorov,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 Komisia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nemôže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byť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zodpovedná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za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prípadné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použitie informácií, ktoré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sú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</a:t>
                      </a:r>
                      <a:r>
                        <a:rPr sz="900" spc="2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nej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obsiahnuté.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8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45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Verdana"/>
                          <a:cs typeface="Verdana"/>
                        </a:rPr>
                        <a:t>SL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6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68580" marR="486409">
                        <a:lnSpc>
                          <a:spcPct val="101099"/>
                        </a:lnSpc>
                      </a:pP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Podpora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Evropske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komisije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za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pripravo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te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publikacije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ne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pomeni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potrditve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vsebine, ki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izraža </a:t>
                      </a:r>
                      <a:r>
                        <a:rPr sz="90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le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mnenja </a:t>
                      </a:r>
                      <a:r>
                        <a:rPr sz="900" spc="-3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avtorjev,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Komisija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ne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more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biti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odgovorna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za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kakršno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koli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uporabo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informacij,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ki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jih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vsebuje.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</a:txBody>
                  <a:tcPr marL="0" marR="0" marT="162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63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064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Verdana"/>
                          <a:cs typeface="Verdana"/>
                        </a:rPr>
                        <a:t>SV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8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68580" marR="135890">
                        <a:lnSpc>
                          <a:spcPct val="101200"/>
                        </a:lnSpc>
                      </a:pP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Europeiska Kommissionens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stöd åt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framställningen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av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detta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dokument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utgör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inte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ett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godkännande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av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dess 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innehåll,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vilket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endast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återspeglar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upphovsmännens</a:t>
                      </a:r>
                      <a:r>
                        <a:rPr sz="90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åsikter,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och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Kommissionen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kan</a:t>
                      </a:r>
                      <a:r>
                        <a:rPr sz="90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inte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hållas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ansvarigt</a:t>
                      </a:r>
                      <a:r>
                        <a:rPr sz="90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för </a:t>
                      </a:r>
                      <a:r>
                        <a:rPr sz="900" spc="-3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någon</a:t>
                      </a:r>
                      <a:r>
                        <a:rPr sz="900" spc="-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användning </a:t>
                      </a:r>
                      <a:r>
                        <a:rPr sz="90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av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informationen</a:t>
                      </a:r>
                      <a:r>
                        <a:rPr sz="90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 det.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</a:txBody>
                  <a:tcPr marL="0" marR="0" marT="162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3" name="Kép 2">
            <a:extLst>
              <a:ext uri="{FF2B5EF4-FFF2-40B4-BE49-F238E27FC236}">
                <a16:creationId xmlns:a16="http://schemas.microsoft.com/office/drawing/2014/main" id="{70EA7E45-0822-11CE-8D5B-BD21DF6E4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6433" y="2929439"/>
            <a:ext cx="1446659" cy="746789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8F0D7824-AA27-4658-614F-1A9838E4F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861" y="175098"/>
            <a:ext cx="2255716" cy="11644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9C5E9974-9CE5-12CE-B080-171262C8E667}"/>
              </a:ext>
            </a:extLst>
          </p:cNvPr>
          <p:cNvSpPr/>
          <p:nvPr/>
        </p:nvSpPr>
        <p:spPr>
          <a:xfrm>
            <a:off x="0" y="0"/>
            <a:ext cx="12192000" cy="10964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B4A06AFE-F1CB-4A6F-F04B-C4BC6830A9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143" y="92357"/>
            <a:ext cx="3410855" cy="899018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F737E8DD-CB45-17B1-C2C6-4E38F9BD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33" y="300879"/>
            <a:ext cx="4972235" cy="485329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Peace systems and World orders</a:t>
            </a:r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DBDADF84-706A-4335-8DDF-8BAE13B5A9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266" y="5953478"/>
            <a:ext cx="960217" cy="731312"/>
          </a:xfrm>
          <a:prstGeom prst="rect">
            <a:avLst/>
          </a:prstGeom>
        </p:spPr>
      </p:pic>
      <p:pic>
        <p:nvPicPr>
          <p:cNvPr id="3" name="Kép 2" descr="A képen asztal látható&#10;&#10;Automatikusan generált leírás">
            <a:extLst>
              <a:ext uri="{FF2B5EF4-FFF2-40B4-BE49-F238E27FC236}">
                <a16:creationId xmlns:a16="http://schemas.microsoft.com/office/drawing/2014/main" id="{8A4DBD7C-FAAF-9ECA-4292-29E4C247BC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88" y="2177672"/>
            <a:ext cx="11209424" cy="2930355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02F6505B-FCFB-C1E4-5EE9-7D5EF30C17EF}"/>
              </a:ext>
            </a:extLst>
          </p:cNvPr>
          <p:cNvSpPr txBox="1"/>
          <p:nvPr/>
        </p:nvSpPr>
        <p:spPr>
          <a:xfrm>
            <a:off x="2543501" y="1703279"/>
            <a:ext cx="71049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evolution of attempts to create a peaceful postwar international order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A78CBFB0-6B34-A1B1-F422-D5523CFD4F58}"/>
              </a:ext>
            </a:extLst>
          </p:cNvPr>
          <p:cNvSpPr txBox="1"/>
          <p:nvPr/>
        </p:nvSpPr>
        <p:spPr>
          <a:xfrm>
            <a:off x="1123291" y="5108027"/>
            <a:ext cx="99454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Source: </a:t>
            </a:r>
            <a:r>
              <a:rPr lang="en-US" dirty="0" err="1"/>
              <a:t>Kalevi</a:t>
            </a:r>
            <a:r>
              <a:rPr lang="en-US" dirty="0"/>
              <a:t> J. </a:t>
            </a:r>
            <a:r>
              <a:rPr lang="en-US" dirty="0" err="1"/>
              <a:t>Holsti</a:t>
            </a:r>
            <a:r>
              <a:rPr lang="en-US" dirty="0"/>
              <a:t>: Peace and War. Armed Conflicts and the International order 1648-1989. Cambridge University Press, Cambridge, 1991. </a:t>
            </a:r>
          </a:p>
        </p:txBody>
      </p:sp>
    </p:spTree>
    <p:extLst>
      <p:ext uri="{BB962C8B-B14F-4D97-AF65-F5344CB8AC3E}">
        <p14:creationId xmlns:p14="http://schemas.microsoft.com/office/powerpoint/2010/main" val="2125768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9C5E9974-9CE5-12CE-B080-171262C8E667}"/>
              </a:ext>
            </a:extLst>
          </p:cNvPr>
          <p:cNvSpPr/>
          <p:nvPr/>
        </p:nvSpPr>
        <p:spPr>
          <a:xfrm>
            <a:off x="0" y="0"/>
            <a:ext cx="12192000" cy="10964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B4A06AFE-F1CB-4A6F-F04B-C4BC6830A9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143" y="92357"/>
            <a:ext cx="3410855" cy="899018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F737E8DD-CB45-17B1-C2C6-4E38F9BD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50" y="295135"/>
            <a:ext cx="4236121" cy="493462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Realist view of Peace</a:t>
            </a:r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DBDADF84-706A-4335-8DDF-8BAE13B5A9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266" y="5953478"/>
            <a:ext cx="960217" cy="731312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4E6D7BA6-B73D-F7EF-DC9F-32D8BBCAF08C}"/>
              </a:ext>
            </a:extLst>
          </p:cNvPr>
          <p:cNvSpPr txBox="1"/>
          <p:nvPr/>
        </p:nvSpPr>
        <p:spPr>
          <a:xfrm>
            <a:off x="280517" y="1517820"/>
            <a:ext cx="734999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For </a:t>
            </a:r>
            <a:r>
              <a:rPr lang="en-US" dirty="0">
                <a:hlinkClick r:id="rId4"/>
              </a:rPr>
              <a:t>realists</a:t>
            </a:r>
            <a:r>
              <a:rPr lang="en-US" dirty="0"/>
              <a:t>, security is the most important and peace is the consequence of security.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In general, security and peace is created by Balance of Power.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Human nature is bad and power struggle leads to war between states.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Balance of power creates temporary peace.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Universal peace is unrealizable because the balance of power often shifts and creates disorder.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Balance of power shifts because the defeated countries always wish to restore their freedom of power -&gt;  victor's peace: peace is always defined by the victorious powers.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Realists define peace as absence of war -&gt; negative peace</a:t>
            </a:r>
          </a:p>
        </p:txBody>
      </p:sp>
      <p:pic>
        <p:nvPicPr>
          <p:cNvPr id="13" name="Kép 12" descr="A képen fű látható&#10;&#10;Automatikusan generált leírás">
            <a:extLst>
              <a:ext uri="{FF2B5EF4-FFF2-40B4-BE49-F238E27FC236}">
                <a16:creationId xmlns:a16="http://schemas.microsoft.com/office/drawing/2014/main" id="{14DEF32B-AB1A-297B-870C-143F02D7A7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376" y="1975945"/>
            <a:ext cx="3956013" cy="290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95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9C5E9974-9CE5-12CE-B080-171262C8E667}"/>
              </a:ext>
            </a:extLst>
          </p:cNvPr>
          <p:cNvSpPr/>
          <p:nvPr/>
        </p:nvSpPr>
        <p:spPr>
          <a:xfrm>
            <a:off x="0" y="14848"/>
            <a:ext cx="12192000" cy="10964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B4A06AFE-F1CB-4A6F-F04B-C4BC6830A9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143" y="92357"/>
            <a:ext cx="3410855" cy="899018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F737E8DD-CB45-17B1-C2C6-4E38F9BD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01" y="335353"/>
            <a:ext cx="3694255" cy="425729"/>
          </a:xfrm>
        </p:spPr>
        <p:txBody>
          <a:bodyPr anchor="b">
            <a:normAutofit fontScale="900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Liberal view of Peace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36541BC1-9FE9-434F-B660-8553A36A561B}"/>
              </a:ext>
            </a:extLst>
          </p:cNvPr>
          <p:cNvSpPr txBox="1"/>
          <p:nvPr/>
        </p:nvSpPr>
        <p:spPr>
          <a:xfrm>
            <a:off x="280517" y="1517820"/>
            <a:ext cx="606773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For </a:t>
            </a:r>
            <a:r>
              <a:rPr lang="en-US" dirty="0">
                <a:hlinkClick r:id="rId4"/>
              </a:rPr>
              <a:t>liberals</a:t>
            </a:r>
            <a:r>
              <a:rPr lang="en-US" dirty="0"/>
              <a:t>, peace is one of the most important issue.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What is peace, what creates it, how to achieve it, how to maintain it, how to rebuild it?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Human nature is good, therefore it can create peace.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But how to achieve peace?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/>
            <a:r>
              <a:rPr lang="en-US" b="1" dirty="0"/>
              <a:t>1.</a:t>
            </a:r>
            <a:r>
              <a:rPr lang="en-US" dirty="0"/>
              <a:t> </a:t>
            </a:r>
            <a:r>
              <a:rPr lang="en-US" b="1" dirty="0"/>
              <a:t>By norms, cooperation, legal framework and collective institutions </a:t>
            </a:r>
            <a:r>
              <a:rPr lang="en-US" dirty="0"/>
              <a:t>-&gt; e.g. League of Nations, United Nations, NATO etc.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Collective supranational institutions can create and maintain peace by collective security.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Collective security is a form of threat (balance of threat).</a:t>
            </a:r>
          </a:p>
        </p:txBody>
      </p:sp>
      <p:pic>
        <p:nvPicPr>
          <p:cNvPr id="9" name="Kép 8" descr="A képen szöveg, kültéri, hó, személy látható&#10;&#10;Automatikusan generált leírás">
            <a:extLst>
              <a:ext uri="{FF2B5EF4-FFF2-40B4-BE49-F238E27FC236}">
                <a16:creationId xmlns:a16="http://schemas.microsoft.com/office/drawing/2014/main" id="{1584F8B0-D864-8A69-002A-BE72F7866D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570" y="1608828"/>
            <a:ext cx="4158221" cy="4619297"/>
          </a:xfrm>
          <a:prstGeom prst="rect">
            <a:avLst/>
          </a:prstGeom>
        </p:spPr>
      </p:pic>
      <p:pic>
        <p:nvPicPr>
          <p:cNvPr id="8" name="Obrázek 5">
            <a:extLst>
              <a:ext uri="{FF2B5EF4-FFF2-40B4-BE49-F238E27FC236}">
                <a16:creationId xmlns:a16="http://schemas.microsoft.com/office/drawing/2014/main" id="{DBDADF84-706A-4335-8DDF-8BAE13B5A9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266" y="5953478"/>
            <a:ext cx="960217" cy="73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64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9C5E9974-9CE5-12CE-B080-171262C8E667}"/>
              </a:ext>
            </a:extLst>
          </p:cNvPr>
          <p:cNvSpPr/>
          <p:nvPr/>
        </p:nvSpPr>
        <p:spPr>
          <a:xfrm>
            <a:off x="0" y="14848"/>
            <a:ext cx="12192000" cy="10964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B4A06AFE-F1CB-4A6F-F04B-C4BC6830A9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143" y="92357"/>
            <a:ext cx="3410855" cy="899018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F737E8DD-CB45-17B1-C2C6-4E38F9BD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01" y="335353"/>
            <a:ext cx="3694255" cy="425729"/>
          </a:xfrm>
        </p:spPr>
        <p:txBody>
          <a:bodyPr anchor="b">
            <a:normAutofit fontScale="900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Liberal view of Peace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36541BC1-9FE9-434F-B660-8553A36A561B}"/>
              </a:ext>
            </a:extLst>
          </p:cNvPr>
          <p:cNvSpPr txBox="1"/>
          <p:nvPr/>
        </p:nvSpPr>
        <p:spPr>
          <a:xfrm>
            <a:off x="280517" y="1517820"/>
            <a:ext cx="636202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2. Peace can be restored and maintained by form of governance </a:t>
            </a:r>
            <a:r>
              <a:rPr lang="en-US" dirty="0"/>
              <a:t>-&gt; democratic peace theory.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Monadic peace theory:  democracies are more peaceful in general.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Dyadic peace theory: democracies do not fight one another.</a:t>
            </a:r>
          </a:p>
          <a:p>
            <a:pPr algn="just"/>
            <a:r>
              <a:rPr lang="en-US" dirty="0"/>
              <a:t> </a:t>
            </a:r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Systemic peace theory: democracies are more peaceful = "zones of peace" could be extended by democratization.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Systemic peace theory evolved at the end of 1990s -&gt; attempt to justify the US' democracy export.</a:t>
            </a:r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DBDADF84-706A-4335-8DDF-8BAE13B5A9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266" y="5953478"/>
            <a:ext cx="960217" cy="731312"/>
          </a:xfrm>
          <a:prstGeom prst="rect">
            <a:avLst/>
          </a:prstGeom>
        </p:spPr>
      </p:pic>
      <p:pic>
        <p:nvPicPr>
          <p:cNvPr id="4" name="Kép 3" descr="A képen asztal látható&#10;&#10;Automatikusan generált leírás">
            <a:extLst>
              <a:ext uri="{FF2B5EF4-FFF2-40B4-BE49-F238E27FC236}">
                <a16:creationId xmlns:a16="http://schemas.microsoft.com/office/drawing/2014/main" id="{AED43E81-85D7-6FDD-3053-3CB821CBC2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388" y="2769405"/>
            <a:ext cx="4875426" cy="1319189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47807AFB-3243-1F37-6819-E21058A34187}"/>
              </a:ext>
            </a:extLst>
          </p:cNvPr>
          <p:cNvSpPr txBox="1"/>
          <p:nvPr/>
        </p:nvSpPr>
        <p:spPr>
          <a:xfrm>
            <a:off x="6742828" y="2401874"/>
            <a:ext cx="56445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Wars between democracies and non-democracies, 1816-2005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36553B13-D039-A96B-51A0-551E2A67B383}"/>
              </a:ext>
            </a:extLst>
          </p:cNvPr>
          <p:cNvSpPr txBox="1"/>
          <p:nvPr/>
        </p:nvSpPr>
        <p:spPr>
          <a:xfrm>
            <a:off x="7363793" y="4117571"/>
            <a:ext cx="44026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Source: </a:t>
            </a:r>
            <a:r>
              <a:rPr lang="en-US" sz="1400" dirty="0" err="1"/>
              <a:t>Rummel</a:t>
            </a:r>
            <a:r>
              <a:rPr lang="en-US" sz="1400" dirty="0"/>
              <a:t>, Rudolph J.: Death by Government. Transaction Publishers, New Brunswick, 2009, 2.</a:t>
            </a:r>
          </a:p>
        </p:txBody>
      </p:sp>
    </p:spTree>
    <p:extLst>
      <p:ext uri="{BB962C8B-B14F-4D97-AF65-F5344CB8AC3E}">
        <p14:creationId xmlns:p14="http://schemas.microsoft.com/office/powerpoint/2010/main" val="2757645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9C5E9974-9CE5-12CE-B080-171262C8E667}"/>
              </a:ext>
            </a:extLst>
          </p:cNvPr>
          <p:cNvSpPr/>
          <p:nvPr/>
        </p:nvSpPr>
        <p:spPr>
          <a:xfrm>
            <a:off x="0" y="14848"/>
            <a:ext cx="12192000" cy="10964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B4A06AFE-F1CB-4A6F-F04B-C4BC6830A9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143" y="92357"/>
            <a:ext cx="3410855" cy="899018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F737E8DD-CB45-17B1-C2C6-4E38F9BD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01" y="335353"/>
            <a:ext cx="3694255" cy="425729"/>
          </a:xfrm>
        </p:spPr>
        <p:txBody>
          <a:bodyPr anchor="b">
            <a:normAutofit fontScale="900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Liberal view of Peace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36541BC1-9FE9-434F-B660-8553A36A561B}"/>
              </a:ext>
            </a:extLst>
          </p:cNvPr>
          <p:cNvSpPr txBox="1"/>
          <p:nvPr/>
        </p:nvSpPr>
        <p:spPr>
          <a:xfrm>
            <a:off x="189186" y="1431789"/>
            <a:ext cx="707285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3. Free market economy creates peace among capitalist countries -&gt; </a:t>
            </a:r>
            <a:r>
              <a:rPr lang="en-US" dirty="0"/>
              <a:t>interdependency or capitalist/economic peace theory.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Just another interpretation of democratic peace theory.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Countries with free market economies do not fight one another because they would lose economic stakes.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nature of capitalism maintains the peace among capitalist states.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Not worth to fight war.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Assumes that the promotion of free market economy is the promotion of peace.</a:t>
            </a:r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DBDADF84-706A-4335-8DDF-8BAE13B5A9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266" y="5953478"/>
            <a:ext cx="960217" cy="731312"/>
          </a:xfrm>
          <a:prstGeom prst="rect">
            <a:avLst/>
          </a:prstGeom>
        </p:spPr>
      </p:pic>
      <p:pic>
        <p:nvPicPr>
          <p:cNvPr id="9" name="Kép 8" descr="A képen szöveg, porcelán látható&#10;&#10;Automatikusan generált leírás">
            <a:extLst>
              <a:ext uri="{FF2B5EF4-FFF2-40B4-BE49-F238E27FC236}">
                <a16:creationId xmlns:a16="http://schemas.microsoft.com/office/drawing/2014/main" id="{1328CDB4-D6F0-4B8A-30DB-78CF8C8DBD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300" y="1701210"/>
            <a:ext cx="4274514" cy="3242930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49D89759-EB33-A412-D26C-BE1BB443946C}"/>
              </a:ext>
            </a:extLst>
          </p:cNvPr>
          <p:cNvSpPr txBox="1"/>
          <p:nvPr/>
        </p:nvSpPr>
        <p:spPr>
          <a:xfrm>
            <a:off x="8206877" y="4944140"/>
            <a:ext cx="33173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Dollar diplomacy vs. capitalist peace theory</a:t>
            </a:r>
          </a:p>
        </p:txBody>
      </p:sp>
    </p:spTree>
    <p:extLst>
      <p:ext uri="{BB962C8B-B14F-4D97-AF65-F5344CB8AC3E}">
        <p14:creationId xmlns:p14="http://schemas.microsoft.com/office/powerpoint/2010/main" val="3301208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9C5E9974-9CE5-12CE-B080-171262C8E667}"/>
              </a:ext>
            </a:extLst>
          </p:cNvPr>
          <p:cNvSpPr/>
          <p:nvPr/>
        </p:nvSpPr>
        <p:spPr>
          <a:xfrm>
            <a:off x="0" y="14848"/>
            <a:ext cx="12192000" cy="10964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B4A06AFE-F1CB-4A6F-F04B-C4BC6830A9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143" y="92357"/>
            <a:ext cx="3410855" cy="899018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F737E8DD-CB45-17B1-C2C6-4E38F9BD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01" y="335353"/>
            <a:ext cx="3694255" cy="425729"/>
          </a:xfrm>
        </p:spPr>
        <p:txBody>
          <a:bodyPr anchor="b">
            <a:normAutofit fontScale="900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Radical view of Peace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36541BC1-9FE9-434F-B660-8553A36A561B}"/>
              </a:ext>
            </a:extLst>
          </p:cNvPr>
          <p:cNvSpPr txBox="1"/>
          <p:nvPr/>
        </p:nvSpPr>
        <p:spPr>
          <a:xfrm>
            <a:off x="136024" y="1311880"/>
            <a:ext cx="684956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Classical </a:t>
            </a:r>
            <a:r>
              <a:rPr lang="en-US" dirty="0">
                <a:hlinkClick r:id="rId4"/>
              </a:rPr>
              <a:t>beliefs</a:t>
            </a:r>
            <a:r>
              <a:rPr lang="en-US" dirty="0"/>
              <a:t>: capitalism and imperialism creates class struggle, class struggle leads to revolution but after war, communism leads to universal peace.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Universal peace can be achieved in the absence of capitalist exploitation when state borders are replaced by communism and when classless society is developed -&gt; classless peace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Dependency theorists:  peace can not be achieved in dependent economic or political relations.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Peace, created and maintained by hegemons, is not always considered to be "peace" by exploited countries.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Why? Because they are poor, exploited, have lower life expectancy, lower living standard, environmental problems etc.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In capitalist systems, only negative peace can be achieved. </a:t>
            </a:r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DBDADF84-706A-4335-8DDF-8BAE13B5A9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266" y="5953478"/>
            <a:ext cx="960217" cy="731312"/>
          </a:xfrm>
          <a:prstGeom prst="rect">
            <a:avLst/>
          </a:prstGeom>
        </p:spPr>
      </p:pic>
      <p:pic>
        <p:nvPicPr>
          <p:cNvPr id="4" name="Kép 3" descr="A képen szöveg látható&#10;&#10;Automatikusan generált leírás">
            <a:extLst>
              <a:ext uri="{FF2B5EF4-FFF2-40B4-BE49-F238E27FC236}">
                <a16:creationId xmlns:a16="http://schemas.microsoft.com/office/drawing/2014/main" id="{C028CA35-E206-8EFD-CA9D-7771BDD9B8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022" y="2100262"/>
            <a:ext cx="4297378" cy="306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503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47E2BE0-5A40-4646-8C0D-1385E7303F76}">
  <we:reference id="22ff87a5-132f-4d52-9e97-94d888e4dd91" version="3.1.0.0" store="EXCatalog" storeType="EXCatalog"/>
  <we:alternateReferences>
    <we:reference id="WA104380050" version="3.1.0.0" store="hu-HU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BF068FD840069F409EAA748F299C5A83" ma:contentTypeVersion="8" ma:contentTypeDescription="Új dokumentum létrehozása." ma:contentTypeScope="" ma:versionID="9825103bed5063b3cb7fd83b0fddf998">
  <xsd:schema xmlns:xsd="http://www.w3.org/2001/XMLSchema" xmlns:xs="http://www.w3.org/2001/XMLSchema" xmlns:p="http://schemas.microsoft.com/office/2006/metadata/properties" xmlns:ns2="84bf74ff-84e1-4c67-84fe-bbdd44e5fb05" xmlns:ns3="4a5d4700-7a79-4bc7-a626-19cebd473c95" targetNamespace="http://schemas.microsoft.com/office/2006/metadata/properties" ma:root="true" ma:fieldsID="a1eb743c9210924a54fc951aa76cd749" ns2:_="" ns3:_="">
    <xsd:import namespace="84bf74ff-84e1-4c67-84fe-bbdd44e5fb05"/>
    <xsd:import namespace="4a5d4700-7a79-4bc7-a626-19cebd473c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f74ff-84e1-4c67-84fe-bbdd44e5fb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Képcímkék" ma:readOnly="false" ma:fieldId="{5cf76f15-5ced-4ddc-b409-7134ff3c332f}" ma:taxonomyMulti="true" ma:sspId="c5924412-c5b0-41bf-b9da-348a75561e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d4700-7a79-4bc7-a626-19cebd473c9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c9d3e2d-54b3-4b40-8efb-ee51a128a835}" ma:internalName="TaxCatchAll" ma:showField="CatchAllData" ma:web="4a5d4700-7a79-4bc7-a626-19cebd473c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4bf74ff-84e1-4c67-84fe-bbdd44e5fb05">
      <Terms xmlns="http://schemas.microsoft.com/office/infopath/2007/PartnerControls"/>
    </lcf76f155ced4ddcb4097134ff3c332f>
    <TaxCatchAll xmlns="4a5d4700-7a79-4bc7-a626-19cebd473c95" xsi:nil="true"/>
  </documentManagement>
</p:properties>
</file>

<file path=customXml/itemProps1.xml><?xml version="1.0" encoding="utf-8"?>
<ds:datastoreItem xmlns:ds="http://schemas.openxmlformats.org/officeDocument/2006/customXml" ds:itemID="{7E8CF020-5A50-42CB-ADBB-36CEF16364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6A7FE5-B748-428D-83A9-910151FACA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bf74ff-84e1-4c67-84fe-bbdd44e5fb05"/>
    <ds:schemaRef ds:uri="4a5d4700-7a79-4bc7-a626-19cebd473c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7DB619-2555-4740-A0DE-DFACD3B1B095}">
  <ds:schemaRefs>
    <ds:schemaRef ds:uri="http://schemas.microsoft.com/office/2006/metadata/properties"/>
    <ds:schemaRef ds:uri="http://schemas.microsoft.com/office/infopath/2007/PartnerControls"/>
    <ds:schemaRef ds:uri="84bf74ff-84e1-4c67-84fe-bbdd44e5fb05"/>
    <ds:schemaRef ds:uri="4a5d4700-7a79-4bc7-a626-19cebd473c9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2048</Words>
  <Application>Microsoft Office PowerPoint</Application>
  <PresentationFormat>Szélesvásznú</PresentationFormat>
  <Paragraphs>233</Paragraphs>
  <Slides>15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Verdana</vt:lpstr>
      <vt:lpstr>Motiv Office</vt:lpstr>
      <vt:lpstr>PowerPoint-bemutató</vt:lpstr>
      <vt:lpstr>PowerPoint-bemutató</vt:lpstr>
      <vt:lpstr>PowerPoint-bemutató</vt:lpstr>
      <vt:lpstr>Peace systems and World orders</vt:lpstr>
      <vt:lpstr>Realist view of Peace</vt:lpstr>
      <vt:lpstr>Liberal view of Peace</vt:lpstr>
      <vt:lpstr>Liberal view of Peace</vt:lpstr>
      <vt:lpstr>Liberal view of Peace</vt:lpstr>
      <vt:lpstr>Radical view of Peace</vt:lpstr>
      <vt:lpstr>Constructivist view of Peace</vt:lpstr>
      <vt:lpstr>Peace as defined by conflict and peace studies: Johan Galtung</vt:lpstr>
      <vt:lpstr>Peace as defined by conflict and peace studies: Kenneth Boulding</vt:lpstr>
      <vt:lpstr>Why the definition of peace matters?</vt:lpstr>
      <vt:lpstr>Bibliography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KAA</dc:creator>
  <cp:lastModifiedBy>Sovány-Glück Csilla</cp:lastModifiedBy>
  <cp:revision>16</cp:revision>
  <dcterms:created xsi:type="dcterms:W3CDTF">2021-09-19T12:57:48Z</dcterms:created>
  <dcterms:modified xsi:type="dcterms:W3CDTF">2023-04-06T12:54:38Z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0x010100BF068FD840069F409EAA748F299C5A83</vt:lpwstr>
  </property>
</Properties>
</file>