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7" r:id="rId5"/>
    <p:sldId id="256" r:id="rId6"/>
    <p:sldId id="306" r:id="rId7"/>
    <p:sldId id="274" r:id="rId8"/>
    <p:sldId id="293" r:id="rId9"/>
    <p:sldId id="294" r:id="rId10"/>
    <p:sldId id="295" r:id="rId11"/>
    <p:sldId id="296" r:id="rId12"/>
    <p:sldId id="297" r:id="rId13"/>
    <p:sldId id="298" r:id="rId14"/>
    <p:sldId id="302" r:id="rId15"/>
    <p:sldId id="303" r:id="rId16"/>
    <p:sldId id="304" r:id="rId17"/>
    <p:sldId id="305" r:id="rId18"/>
    <p:sldId id="291" r:id="rId19"/>
    <p:sldId id="292" r:id="rId2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Közepesen sötét stílus 2 – 3.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94713"/>
  </p:normalViewPr>
  <p:slideViewPr>
    <p:cSldViewPr snapToGrid="0">
      <p:cViewPr varScale="1">
        <p:scale>
          <a:sx n="79" d="100"/>
          <a:sy n="79" d="100"/>
        </p:scale>
        <p:origin x="4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FA0708-5259-4F58-A74E-8C0DAFB73A16}" type="datetimeFigureOut">
              <a:rPr lang="cs-CZ" smtClean="0"/>
              <a:t>06.04.2023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DF014D-954B-4946-B7B3-D5F5F861EF8F}" type="slidenum">
              <a:rPr lang="cs-CZ" smtClean="0"/>
              <a:t>‹#›</a:t>
            </a:fld>
            <a:endParaRPr lang="cs-CZ"/>
          </a:p>
        </p:txBody>
      </p:sp>
    </p:spTree>
    <p:extLst>
      <p:ext uri="{BB962C8B-B14F-4D97-AF65-F5344CB8AC3E}">
        <p14:creationId xmlns:p14="http://schemas.microsoft.com/office/powerpoint/2010/main" val="2378975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5"/>
          </p:nvPr>
        </p:nvSpPr>
        <p:spPr/>
        <p:txBody>
          <a:bodyPr/>
          <a:lstStyle/>
          <a:p>
            <a:fld id="{93DF014D-954B-4946-B7B3-D5F5F861EF8F}" type="slidenum">
              <a:rPr lang="cs-CZ" smtClean="0"/>
              <a:t>15</a:t>
            </a:fld>
            <a:endParaRPr lang="cs-CZ"/>
          </a:p>
        </p:txBody>
      </p:sp>
    </p:spTree>
    <p:extLst>
      <p:ext uri="{BB962C8B-B14F-4D97-AF65-F5344CB8AC3E}">
        <p14:creationId xmlns:p14="http://schemas.microsoft.com/office/powerpoint/2010/main" val="4294282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F5486D9F-5F6D-47DF-8432-4A601BBFF374}" type="datetime1">
              <a:rPr lang="cs-CZ" smtClean="0"/>
              <a:t>06.04.2023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0E795F4-960D-43BB-AA15-8BE117F708EA}" type="slidenum">
              <a:rPr lang="cs-CZ" smtClean="0"/>
              <a:t>‹#›</a:t>
            </a:fld>
            <a:endParaRPr lang="cs-CZ"/>
          </a:p>
        </p:txBody>
      </p:sp>
    </p:spTree>
    <p:extLst>
      <p:ext uri="{BB962C8B-B14F-4D97-AF65-F5344CB8AC3E}">
        <p14:creationId xmlns:p14="http://schemas.microsoft.com/office/powerpoint/2010/main" val="3292808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A244FEC-FA98-4737-B7B9-40BD9212C7A9}" type="datetime1">
              <a:rPr lang="cs-CZ" smtClean="0"/>
              <a:t>06.04.2023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0E795F4-960D-43BB-AA15-8BE117F708EA}" type="slidenum">
              <a:rPr lang="cs-CZ" smtClean="0"/>
              <a:t>‹#›</a:t>
            </a:fld>
            <a:endParaRPr lang="cs-CZ"/>
          </a:p>
        </p:txBody>
      </p:sp>
    </p:spTree>
    <p:extLst>
      <p:ext uri="{BB962C8B-B14F-4D97-AF65-F5344CB8AC3E}">
        <p14:creationId xmlns:p14="http://schemas.microsoft.com/office/powerpoint/2010/main" val="635640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5B4EE2B-81EA-4FFD-90B7-2DD928CBACF0}" type="datetime1">
              <a:rPr lang="cs-CZ" smtClean="0"/>
              <a:t>06.04.2023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0E795F4-960D-43BB-AA15-8BE117F708EA}" type="slidenum">
              <a:rPr lang="cs-CZ" smtClean="0"/>
              <a:t>‹#›</a:t>
            </a:fld>
            <a:endParaRPr lang="cs-CZ"/>
          </a:p>
        </p:txBody>
      </p:sp>
    </p:spTree>
    <p:extLst>
      <p:ext uri="{BB962C8B-B14F-4D97-AF65-F5344CB8AC3E}">
        <p14:creationId xmlns:p14="http://schemas.microsoft.com/office/powerpoint/2010/main" val="3870970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4/6/2023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42575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3A8A7A2-FD26-45B7-BC3A-98D37A2CE81C}" type="datetime1">
              <a:rPr lang="cs-CZ" smtClean="0"/>
              <a:t>06.04.2023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0E795F4-960D-43BB-AA15-8BE117F708EA}" type="slidenum">
              <a:rPr lang="cs-CZ" smtClean="0"/>
              <a:t>‹#›</a:t>
            </a:fld>
            <a:endParaRPr lang="cs-CZ"/>
          </a:p>
        </p:txBody>
      </p:sp>
    </p:spTree>
    <p:extLst>
      <p:ext uri="{BB962C8B-B14F-4D97-AF65-F5344CB8AC3E}">
        <p14:creationId xmlns:p14="http://schemas.microsoft.com/office/powerpoint/2010/main" val="1058528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F56C7167-73EA-4E82-B1A6-96212081AEA2}" type="datetime1">
              <a:rPr lang="cs-CZ" smtClean="0"/>
              <a:t>06.04.2023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0E795F4-960D-43BB-AA15-8BE117F708EA}" type="slidenum">
              <a:rPr lang="cs-CZ" smtClean="0"/>
              <a:t>‹#›</a:t>
            </a:fld>
            <a:endParaRPr lang="cs-CZ"/>
          </a:p>
        </p:txBody>
      </p:sp>
    </p:spTree>
    <p:extLst>
      <p:ext uri="{BB962C8B-B14F-4D97-AF65-F5344CB8AC3E}">
        <p14:creationId xmlns:p14="http://schemas.microsoft.com/office/powerpoint/2010/main" val="1501257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E0D8AA6C-1ABF-40DC-B443-9F975A41C093}" type="datetime1">
              <a:rPr lang="cs-CZ" smtClean="0"/>
              <a:t>06.04.2023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0E795F4-960D-43BB-AA15-8BE117F708EA}" type="slidenum">
              <a:rPr lang="cs-CZ" smtClean="0"/>
              <a:t>‹#›</a:t>
            </a:fld>
            <a:endParaRPr lang="cs-CZ"/>
          </a:p>
        </p:txBody>
      </p:sp>
    </p:spTree>
    <p:extLst>
      <p:ext uri="{BB962C8B-B14F-4D97-AF65-F5344CB8AC3E}">
        <p14:creationId xmlns:p14="http://schemas.microsoft.com/office/powerpoint/2010/main" val="291843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66517637-1086-4511-8B7B-4C92E8A528B8}" type="datetime1">
              <a:rPr lang="cs-CZ" smtClean="0"/>
              <a:t>06.04.2023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0E795F4-960D-43BB-AA15-8BE117F708EA}" type="slidenum">
              <a:rPr lang="cs-CZ" smtClean="0"/>
              <a:t>‹#›</a:t>
            </a:fld>
            <a:endParaRPr lang="cs-CZ"/>
          </a:p>
        </p:txBody>
      </p:sp>
    </p:spTree>
    <p:extLst>
      <p:ext uri="{BB962C8B-B14F-4D97-AF65-F5344CB8AC3E}">
        <p14:creationId xmlns:p14="http://schemas.microsoft.com/office/powerpoint/2010/main" val="311788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DC52FB50-9432-41CF-948E-8689EE13C3D3}" type="datetime1">
              <a:rPr lang="cs-CZ" smtClean="0"/>
              <a:t>06.04.2023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0E795F4-960D-43BB-AA15-8BE117F708EA}" type="slidenum">
              <a:rPr lang="cs-CZ" smtClean="0"/>
              <a:t>‹#›</a:t>
            </a:fld>
            <a:endParaRPr lang="cs-CZ"/>
          </a:p>
        </p:txBody>
      </p:sp>
    </p:spTree>
    <p:extLst>
      <p:ext uri="{BB962C8B-B14F-4D97-AF65-F5344CB8AC3E}">
        <p14:creationId xmlns:p14="http://schemas.microsoft.com/office/powerpoint/2010/main" val="99022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E096265-1E95-450E-802C-57D20B12575E}" type="datetime1">
              <a:rPr lang="cs-CZ" smtClean="0"/>
              <a:t>06.04.2023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0E795F4-960D-43BB-AA15-8BE117F708EA}" type="slidenum">
              <a:rPr lang="cs-CZ" smtClean="0"/>
              <a:t>‹#›</a:t>
            </a:fld>
            <a:endParaRPr lang="cs-CZ"/>
          </a:p>
        </p:txBody>
      </p:sp>
    </p:spTree>
    <p:extLst>
      <p:ext uri="{BB962C8B-B14F-4D97-AF65-F5344CB8AC3E}">
        <p14:creationId xmlns:p14="http://schemas.microsoft.com/office/powerpoint/2010/main" val="505089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0D5E29DC-7299-4147-8B2F-956A826D0F55}" type="datetime1">
              <a:rPr lang="cs-CZ" smtClean="0"/>
              <a:t>06.04.2023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0E795F4-960D-43BB-AA15-8BE117F708EA}" type="slidenum">
              <a:rPr lang="cs-CZ" smtClean="0"/>
              <a:t>‹#›</a:t>
            </a:fld>
            <a:endParaRPr lang="cs-CZ"/>
          </a:p>
        </p:txBody>
      </p:sp>
    </p:spTree>
    <p:extLst>
      <p:ext uri="{BB962C8B-B14F-4D97-AF65-F5344CB8AC3E}">
        <p14:creationId xmlns:p14="http://schemas.microsoft.com/office/powerpoint/2010/main" val="3262237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259C8B6B-F85C-4E6A-94F7-604FED25E84F}" type="datetime1">
              <a:rPr lang="cs-CZ" smtClean="0"/>
              <a:t>06.04.2023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0E795F4-960D-43BB-AA15-8BE117F708EA}" type="slidenum">
              <a:rPr lang="cs-CZ" smtClean="0"/>
              <a:t>‹#›</a:t>
            </a:fld>
            <a:endParaRPr lang="cs-CZ"/>
          </a:p>
        </p:txBody>
      </p:sp>
    </p:spTree>
    <p:extLst>
      <p:ext uri="{BB962C8B-B14F-4D97-AF65-F5344CB8AC3E}">
        <p14:creationId xmlns:p14="http://schemas.microsoft.com/office/powerpoint/2010/main" val="3840173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EFFD9F-3AC2-47CC-AA34-BB65828B8670}" type="datetime1">
              <a:rPr lang="cs-CZ" smtClean="0"/>
              <a:t>06.04.2023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E795F4-960D-43BB-AA15-8BE117F708EA}" type="slidenum">
              <a:rPr lang="cs-CZ" smtClean="0"/>
              <a:t>‹#›</a:t>
            </a:fld>
            <a:endParaRPr lang="cs-CZ"/>
          </a:p>
        </p:txBody>
      </p:sp>
    </p:spTree>
    <p:extLst>
      <p:ext uri="{BB962C8B-B14F-4D97-AF65-F5344CB8AC3E}">
        <p14:creationId xmlns:p14="http://schemas.microsoft.com/office/powerpoint/2010/main" val="178377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5" Type="http://schemas.openxmlformats.org/officeDocument/2006/relationships/hyperlink" Target="https://www.securitycouncilreport.org/un_documents_type/security-council-resolutions/?ctype=Syria&amp;cbtype=syria" TargetMode="External"/><Relationship Id="rId4" Type="http://schemas.openxmlformats.org/officeDocument/2006/relationships/hyperlink" Target="https://legal.un.org/ilc/texts/instruments/english/draft_articles/9_6_2001.pdf"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hyperlink" Target="https://www.ohchr.org/en/press-releases/2020/12/us-must-remove-sanctions-and-allow-syria-rebuild-un-expert" TargetMode="External"/><Relationship Id="rId2" Type="http://schemas.openxmlformats.org/officeDocument/2006/relationships/image" Target="../media/image8.png"/><Relationship Id="rId1" Type="http://schemas.openxmlformats.org/officeDocument/2006/relationships/slideLayout" Target="../slideLayouts/slideLayout6.xml"/><Relationship Id="rId6" Type="http://schemas.openxmlformats.org/officeDocument/2006/relationships/hyperlink" Target="https://www.reuters.com/world/middle-east/saudi-foreign-minister-syria-could-return-arab-league-not-yet-2023-03-07/" TargetMode="External"/><Relationship Id="rId5" Type="http://schemas.openxmlformats.org/officeDocument/2006/relationships/hyperlink" Target="https://arab.org/countries/syria/" TargetMode="External"/><Relationship Id="rId4" Type="http://schemas.openxmlformats.org/officeDocument/2006/relationships/hyperlink" Target="https://www.hrw.org/middle-east/n-africa/syria"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hyperlink" Target="https://www.icj-cij.org/case/95"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hyperlink" Target="https://www.un.org/en/about-us/un-charter" TargetMode="External"/><Relationship Id="rId5" Type="http://schemas.openxmlformats.org/officeDocument/2006/relationships/hyperlink" Target="https://www.ungeneva.org/en/library-archives/league-of-nations/covenant" TargetMode="External"/><Relationship Id="rId4" Type="http://schemas.openxmlformats.org/officeDocument/2006/relationships/hyperlink" Target="https://avalon.law.yale.edu/20th_century/hague072.asp"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Election of the new Rector of NOVA | Universidade NOVA de Lisboa"/>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719771" y="346167"/>
            <a:ext cx="2579906" cy="1547944"/>
          </a:xfrm>
          <a:prstGeom prst="rect">
            <a:avLst/>
          </a:prstGeom>
          <a:noFill/>
          <a:extLst>
            <a:ext uri="{909E8E84-426E-40DD-AFC4-6F175D3DCCD1}">
              <a14:hiddenFill xmlns:a14="http://schemas.microsoft.com/office/drawing/2010/main">
                <a:solidFill>
                  <a:srgbClr val="FFFFFF"/>
                </a:solidFill>
              </a14:hiddenFill>
            </a:ext>
          </a:extLst>
        </p:spPr>
      </p:pic>
      <p:pic>
        <p:nvPicPr>
          <p:cNvPr id="8" name="Obrázek 7">
            <a:extLst>
              <a:ext uri="{FF2B5EF4-FFF2-40B4-BE49-F238E27FC236}">
                <a16:creationId xmlns:a16="http://schemas.microsoft.com/office/drawing/2014/main" id="{00000000-0008-0000-0000-000003000000}"/>
              </a:ext>
            </a:extLst>
          </p:cNvPr>
          <p:cNvPicPr>
            <a:picLocks noChangeAspect="1"/>
          </p:cNvPicPr>
          <p:nvPr/>
        </p:nvPicPr>
        <p:blipFill>
          <a:blip r:embed="rId3"/>
          <a:stretch>
            <a:fillRect/>
          </a:stretch>
        </p:blipFill>
        <p:spPr>
          <a:xfrm>
            <a:off x="8340636" y="618479"/>
            <a:ext cx="3520438" cy="1003324"/>
          </a:xfrm>
          <a:prstGeom prst="rect">
            <a:avLst/>
          </a:prstGeom>
        </p:spPr>
      </p:pic>
      <p:pic>
        <p:nvPicPr>
          <p:cNvPr id="4" name="Obrázek 3" descr="C:\Users\KAA\Pictures\UP_logo_horizont_en.png"/>
          <p:cNvPicPr/>
          <p:nvPr/>
        </p:nvPicPr>
        <p:blipFill>
          <a:blip r:embed="rId4">
            <a:extLst>
              <a:ext uri="{28A0092B-C50C-407E-A947-70E740481C1C}">
                <a14:useLocalDpi xmlns:a14="http://schemas.microsoft.com/office/drawing/2010/main" val="0"/>
              </a:ext>
            </a:extLst>
          </a:blip>
          <a:stretch>
            <a:fillRect/>
          </a:stretch>
        </p:blipFill>
        <p:spPr bwMode="auto">
          <a:xfrm>
            <a:off x="1187086" y="2639045"/>
            <a:ext cx="1690139" cy="1588934"/>
          </a:xfrm>
          <a:prstGeom prst="rect">
            <a:avLst/>
          </a:prstGeom>
          <a:noFill/>
        </p:spPr>
      </p:pic>
      <p:pic>
        <p:nvPicPr>
          <p:cNvPr id="6" name="Obrázek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1549" y="4930536"/>
            <a:ext cx="2078049" cy="1582664"/>
          </a:xfrm>
          <a:prstGeom prst="rect">
            <a:avLst/>
          </a:prstGeom>
        </p:spPr>
      </p:pic>
      <p:sp>
        <p:nvSpPr>
          <p:cNvPr id="14" name="Rectangle 13">
            <a:extLst>
              <a:ext uri="{FF2B5EF4-FFF2-40B4-BE49-F238E27FC236}">
                <a16:creationId xmlns:a16="http://schemas.microsoft.com/office/drawing/2014/main" id="{A5A17FC0-D416-4C8B-A9E6-5924D352B9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7495" y="2300641"/>
            <a:ext cx="8124506" cy="455736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6" name="Straight Connector 15">
            <a:extLst>
              <a:ext uri="{FF2B5EF4-FFF2-40B4-BE49-F238E27FC236}">
                <a16:creationId xmlns:a16="http://schemas.microsoft.com/office/drawing/2014/main" id="{982DC870-E8E5-4050-B10C-CC24FC67E5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2285774"/>
            <a:ext cx="12188952" cy="0"/>
          </a:xfrm>
          <a:prstGeom prst="line">
            <a:avLst/>
          </a:prstGeom>
          <a:ln w="10160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F76A74F-C283-4DED-BD4D-086753B7CB0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4571548"/>
            <a:ext cx="4064320" cy="0"/>
          </a:xfrm>
          <a:prstGeom prst="line">
            <a:avLst/>
          </a:prstGeom>
          <a:ln w="10160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B2791FB-B2F7-4BBE-B8D8-74C37FF9E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4319" y="-680"/>
            <a:ext cx="0" cy="6858003"/>
          </a:xfrm>
          <a:prstGeom prst="line">
            <a:avLst/>
          </a:prstGeom>
          <a:ln w="10160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891B5DE-6811-4844-BB18-472A3F360EE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20742" y="-680"/>
            <a:ext cx="0" cy="2240280"/>
          </a:xfrm>
          <a:prstGeom prst="line">
            <a:avLst/>
          </a:prstGeom>
          <a:ln w="10160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7A9CA3A-7216-41E0-B3CD-058077FD39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46931" y="5336249"/>
            <a:ext cx="5486400" cy="0"/>
          </a:xfrm>
          <a:prstGeom prst="line">
            <a:avLst/>
          </a:prstGeom>
          <a:ln w="15875">
            <a:solidFill>
              <a:srgbClr val="FFFFFF">
                <a:alpha val="75000"/>
              </a:srgbClr>
            </a:solidFill>
          </a:ln>
        </p:spPr>
        <p:style>
          <a:lnRef idx="1">
            <a:schemeClr val="accent1"/>
          </a:lnRef>
          <a:fillRef idx="0">
            <a:schemeClr val="accent1"/>
          </a:fillRef>
          <a:effectRef idx="0">
            <a:schemeClr val="accent1"/>
          </a:effectRef>
          <a:fontRef idx="minor">
            <a:schemeClr val="tx1"/>
          </a:fontRef>
        </p:style>
      </p:cxnSp>
      <p:pic>
        <p:nvPicPr>
          <p:cNvPr id="10" name="Kép 9" descr="A képen szöveg látható&#10;&#10;Automatikusan generált leírás">
            <a:extLst>
              <a:ext uri="{FF2B5EF4-FFF2-40B4-BE49-F238E27FC236}">
                <a16:creationId xmlns:a16="http://schemas.microsoft.com/office/drawing/2014/main" id="{75AB8019-F529-DADE-D51A-D6F534BE279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0676" y="302083"/>
            <a:ext cx="2652578" cy="1624704"/>
          </a:xfrm>
          <a:prstGeom prst="rect">
            <a:avLst/>
          </a:prstGeom>
        </p:spPr>
      </p:pic>
      <p:sp>
        <p:nvSpPr>
          <p:cNvPr id="12" name="Nadpis 1">
            <a:extLst>
              <a:ext uri="{FF2B5EF4-FFF2-40B4-BE49-F238E27FC236}">
                <a16:creationId xmlns:a16="http://schemas.microsoft.com/office/drawing/2014/main" id="{FC64CA8C-40F4-98CA-42AA-7C4EA039715C}"/>
              </a:ext>
            </a:extLst>
          </p:cNvPr>
          <p:cNvSpPr txBox="1">
            <a:spLocks/>
          </p:cNvSpPr>
          <p:nvPr/>
        </p:nvSpPr>
        <p:spPr>
          <a:xfrm>
            <a:off x="4629117" y="3699182"/>
            <a:ext cx="7423037" cy="2462708"/>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US" sz="1600" dirty="0">
                <a:solidFill>
                  <a:srgbClr val="FFFFFF"/>
                </a:solidFill>
              </a:rPr>
            </a:br>
            <a:br>
              <a:rPr lang="en-US" sz="1600" dirty="0">
                <a:solidFill>
                  <a:srgbClr val="FFFFFF"/>
                </a:solidFill>
              </a:rPr>
            </a:br>
            <a:br>
              <a:rPr lang="en-US" sz="1600" dirty="0">
                <a:solidFill>
                  <a:srgbClr val="FFFFFF"/>
                </a:solidFill>
              </a:rPr>
            </a:br>
            <a:r>
              <a:rPr lang="hu-HU" sz="1600" b="1" dirty="0">
                <a:solidFill>
                  <a:srgbClr val="FFFFFF"/>
                </a:solidFill>
                <a:latin typeface="Arial" panose="020B0604020202020204" pitchFamily="34" charset="0"/>
                <a:cs typeface="Arial" panose="020B0604020202020204" pitchFamily="34" charset="0"/>
              </a:rPr>
              <a:t>6</a:t>
            </a:r>
            <a:r>
              <a:rPr lang="en-US" sz="1600" b="1" dirty="0">
                <a:solidFill>
                  <a:srgbClr val="FFFFFF"/>
                </a:solidFill>
                <a:latin typeface="Arial" panose="020B0604020202020204" pitchFamily="34" charset="0"/>
                <a:cs typeface="Arial" panose="020B0604020202020204" pitchFamily="34" charset="0"/>
              </a:rPr>
              <a:t>. </a:t>
            </a:r>
            <a:r>
              <a:rPr lang="hu-HU" sz="1400" b="1" dirty="0">
                <a:solidFill>
                  <a:schemeClr val="bg1"/>
                </a:solidFill>
                <a:latin typeface="Arial" panose="020B0604020202020204" pitchFamily="34" charset="0"/>
                <a:cs typeface="Arial" panose="020B0604020202020204" pitchFamily="34" charset="0"/>
              </a:rPr>
              <a:t>Legal </a:t>
            </a:r>
            <a:r>
              <a:rPr lang="hu-HU" sz="1400" b="1" dirty="0" err="1">
                <a:solidFill>
                  <a:schemeClr val="bg1"/>
                </a:solidFill>
                <a:latin typeface="Arial" panose="020B0604020202020204" pitchFamily="34" charset="0"/>
                <a:cs typeface="Arial" panose="020B0604020202020204" pitchFamily="34" charset="0"/>
              </a:rPr>
              <a:t>Dimensions</a:t>
            </a:r>
            <a:r>
              <a:rPr lang="hu-HU" sz="1400" b="1" dirty="0">
                <a:solidFill>
                  <a:schemeClr val="bg1"/>
                </a:solidFill>
                <a:latin typeface="Arial" panose="020B0604020202020204" pitchFamily="34" charset="0"/>
                <a:cs typeface="Arial" panose="020B0604020202020204" pitchFamily="34" charset="0"/>
              </a:rPr>
              <a:t> of </a:t>
            </a:r>
            <a:r>
              <a:rPr lang="hu-HU" sz="1400" b="1" dirty="0" err="1">
                <a:solidFill>
                  <a:schemeClr val="bg1"/>
                </a:solidFill>
                <a:latin typeface="Arial" panose="020B0604020202020204" pitchFamily="34" charset="0"/>
                <a:cs typeface="Arial" panose="020B0604020202020204" pitchFamily="34" charset="0"/>
              </a:rPr>
              <a:t>Armed</a:t>
            </a:r>
            <a:r>
              <a:rPr lang="hu-HU" sz="1400" b="1" dirty="0">
                <a:solidFill>
                  <a:schemeClr val="bg1"/>
                </a:solidFill>
                <a:latin typeface="Arial" panose="020B0604020202020204" pitchFamily="34" charset="0"/>
                <a:cs typeface="Arial" panose="020B0604020202020204" pitchFamily="34" charset="0"/>
              </a:rPr>
              <a:t> </a:t>
            </a:r>
            <a:r>
              <a:rPr lang="hu-HU" sz="1400" b="1" dirty="0" err="1">
                <a:solidFill>
                  <a:schemeClr val="bg1"/>
                </a:solidFill>
                <a:latin typeface="Arial" panose="020B0604020202020204" pitchFamily="34" charset="0"/>
                <a:cs typeface="Arial" panose="020B0604020202020204" pitchFamily="34" charset="0"/>
              </a:rPr>
              <a:t>Conflicts</a:t>
            </a:r>
            <a:br>
              <a:rPr lang="en-US" sz="1600" dirty="0">
                <a:solidFill>
                  <a:srgbClr val="FFFFFF"/>
                </a:solidFill>
              </a:rPr>
            </a:br>
            <a:br>
              <a:rPr lang="en-US" sz="1600" dirty="0">
                <a:solidFill>
                  <a:srgbClr val="FFFFFF"/>
                </a:solidFill>
              </a:rPr>
            </a:br>
            <a:r>
              <a:rPr lang="hu-HU" sz="1600" dirty="0">
                <a:solidFill>
                  <a:srgbClr val="FFFFFF"/>
                </a:solidFill>
              </a:rPr>
              <a:t>Melinda Szappanyos</a:t>
            </a:r>
            <a:r>
              <a:rPr lang="en-US" sz="1600" dirty="0">
                <a:solidFill>
                  <a:srgbClr val="FFFFFF"/>
                </a:solidFill>
              </a:rPr>
              <a:t>, PhD</a:t>
            </a:r>
            <a:br>
              <a:rPr lang="en-US" sz="1600" dirty="0">
                <a:solidFill>
                  <a:srgbClr val="FFFFFF"/>
                </a:solidFill>
              </a:rPr>
            </a:br>
            <a:r>
              <a:rPr lang="en-US" sz="1600" dirty="0">
                <a:solidFill>
                  <a:srgbClr val="FFFFFF"/>
                </a:solidFill>
              </a:rPr>
              <a:t>Department of Political Science and International Studies</a:t>
            </a:r>
            <a:br>
              <a:rPr lang="en-US" sz="1600" dirty="0">
                <a:solidFill>
                  <a:srgbClr val="FFFFFF"/>
                </a:solidFill>
              </a:rPr>
            </a:br>
            <a:r>
              <a:rPr lang="en-US" sz="1600" dirty="0">
                <a:solidFill>
                  <a:srgbClr val="FFFFFF"/>
                </a:solidFill>
              </a:rPr>
              <a:t>University of </a:t>
            </a:r>
            <a:r>
              <a:rPr lang="en-US" sz="1600" dirty="0" err="1">
                <a:solidFill>
                  <a:srgbClr val="FFFFFF"/>
                </a:solidFill>
              </a:rPr>
              <a:t>Pécs</a:t>
            </a:r>
            <a:endParaRPr lang="en-US" sz="1600" dirty="0">
              <a:solidFill>
                <a:srgbClr val="FFFFFF"/>
              </a:solidFill>
            </a:endParaRPr>
          </a:p>
        </p:txBody>
      </p:sp>
      <p:sp>
        <p:nvSpPr>
          <p:cNvPr id="23" name="Szövegdoboz 22">
            <a:extLst>
              <a:ext uri="{FF2B5EF4-FFF2-40B4-BE49-F238E27FC236}">
                <a16:creationId xmlns:a16="http://schemas.microsoft.com/office/drawing/2014/main" id="{A260913D-B56B-A35B-CADC-E27943DA7BD8}"/>
              </a:ext>
            </a:extLst>
          </p:cNvPr>
          <p:cNvSpPr txBox="1"/>
          <p:nvPr/>
        </p:nvSpPr>
        <p:spPr>
          <a:xfrm>
            <a:off x="4625942" y="3003071"/>
            <a:ext cx="7423036" cy="800219"/>
          </a:xfrm>
          <a:prstGeom prst="rect">
            <a:avLst/>
          </a:prstGeom>
          <a:noFill/>
        </p:spPr>
        <p:txBody>
          <a:bodyPr wrap="square">
            <a:spAutoFit/>
          </a:bodyPr>
          <a:lstStyle/>
          <a:p>
            <a:r>
              <a:rPr lang="en-US" sz="2800" b="1" dirty="0">
                <a:solidFill>
                  <a:srgbClr val="FFFFFF"/>
                </a:solidFill>
              </a:rPr>
              <a:t>SECURITY AND PEACE IN AN UNCERTAIN WORLD</a:t>
            </a:r>
            <a:br>
              <a:rPr lang="en-US" sz="2000" b="1" dirty="0">
                <a:solidFill>
                  <a:srgbClr val="FFFFFF"/>
                </a:solidFill>
              </a:rPr>
            </a:br>
            <a:r>
              <a:rPr lang="en-US" sz="1800" kern="1300" dirty="0">
                <a:solidFill>
                  <a:schemeClr val="bg1"/>
                </a:solidFill>
                <a:latin typeface="Arial" panose="020B0604020202020204" pitchFamily="34" charset="0"/>
              </a:rPr>
              <a:t>First module: Trends, theories and analytical frameworks</a:t>
            </a:r>
            <a:endParaRPr lang="hu-HU" dirty="0"/>
          </a:p>
        </p:txBody>
      </p:sp>
    </p:spTree>
    <p:extLst>
      <p:ext uri="{BB962C8B-B14F-4D97-AF65-F5344CB8AC3E}">
        <p14:creationId xmlns:p14="http://schemas.microsoft.com/office/powerpoint/2010/main" val="2733302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a:extLst>
              <a:ext uri="{FF2B5EF4-FFF2-40B4-BE49-F238E27FC236}">
                <a16:creationId xmlns:a16="http://schemas.microsoft.com/office/drawing/2014/main" id="{9C5E9974-9CE5-12CE-B080-171262C8E667}"/>
              </a:ext>
            </a:extLst>
          </p:cNvPr>
          <p:cNvSpPr/>
          <p:nvPr/>
        </p:nvSpPr>
        <p:spPr>
          <a:xfrm>
            <a:off x="0" y="0"/>
            <a:ext cx="12192000" cy="1096436"/>
          </a:xfrm>
          <a:prstGeom prst="rect">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6" name="Kép 5" descr="A képen szöveg látható&#10;&#10;Automatikusan generált leírás">
            <a:extLst>
              <a:ext uri="{FF2B5EF4-FFF2-40B4-BE49-F238E27FC236}">
                <a16:creationId xmlns:a16="http://schemas.microsoft.com/office/drawing/2014/main" id="{B4A06AFE-F1CB-4A6F-F04B-C4BC6830A9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1143" y="92357"/>
            <a:ext cx="3410855" cy="899018"/>
          </a:xfrm>
          <a:prstGeom prst="rect">
            <a:avLst/>
          </a:prstGeom>
        </p:spPr>
      </p:pic>
      <p:sp>
        <p:nvSpPr>
          <p:cNvPr id="7" name="Cím 1">
            <a:extLst>
              <a:ext uri="{FF2B5EF4-FFF2-40B4-BE49-F238E27FC236}">
                <a16:creationId xmlns:a16="http://schemas.microsoft.com/office/drawing/2014/main" id="{F737E8DD-CB45-17B1-C2C6-4E38F9BDA87F}"/>
              </a:ext>
            </a:extLst>
          </p:cNvPr>
          <p:cNvSpPr>
            <a:spLocks noGrp="1"/>
          </p:cNvSpPr>
          <p:nvPr>
            <p:ph type="title"/>
          </p:nvPr>
        </p:nvSpPr>
        <p:spPr>
          <a:xfrm>
            <a:off x="177834" y="300879"/>
            <a:ext cx="7627846" cy="485329"/>
          </a:xfrm>
        </p:spPr>
        <p:txBody>
          <a:bodyPr anchor="b">
            <a:normAutofit/>
          </a:bodyPr>
          <a:lstStyle/>
          <a:p>
            <a:r>
              <a:rPr lang="hu-HU" sz="2800" dirty="0">
                <a:solidFill>
                  <a:schemeClr val="bg1"/>
                </a:solidFill>
              </a:rPr>
              <a:t>Legal assessment framework</a:t>
            </a:r>
            <a:endParaRPr lang="en-US" sz="2800" dirty="0">
              <a:solidFill>
                <a:schemeClr val="bg1"/>
              </a:solidFill>
            </a:endParaRPr>
          </a:p>
        </p:txBody>
      </p:sp>
      <p:pic>
        <p:nvPicPr>
          <p:cNvPr id="8" name="Obrázek 5">
            <a:extLst>
              <a:ext uri="{FF2B5EF4-FFF2-40B4-BE49-F238E27FC236}">
                <a16:creationId xmlns:a16="http://schemas.microsoft.com/office/drawing/2014/main" id="{DBDADF84-706A-4335-8DDF-8BAE13B5A9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51266" y="5953478"/>
            <a:ext cx="960217" cy="731312"/>
          </a:xfrm>
          <a:prstGeom prst="rect">
            <a:avLst/>
          </a:prstGeom>
        </p:spPr>
      </p:pic>
      <p:sp>
        <p:nvSpPr>
          <p:cNvPr id="9" name="Tartalom helye 2">
            <a:extLst>
              <a:ext uri="{FF2B5EF4-FFF2-40B4-BE49-F238E27FC236}">
                <a16:creationId xmlns:a16="http://schemas.microsoft.com/office/drawing/2014/main" id="{917F35DE-068B-D803-5FF3-EEBB68446A42}"/>
              </a:ext>
            </a:extLst>
          </p:cNvPr>
          <p:cNvSpPr txBox="1">
            <a:spLocks/>
          </p:cNvSpPr>
          <p:nvPr/>
        </p:nvSpPr>
        <p:spPr>
          <a:xfrm>
            <a:off x="280517" y="1366259"/>
            <a:ext cx="7139614" cy="51908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hu-HU" dirty="0"/>
          </a:p>
        </p:txBody>
      </p:sp>
      <p:sp>
        <p:nvSpPr>
          <p:cNvPr id="2" name="Tartalom helye 2">
            <a:extLst>
              <a:ext uri="{FF2B5EF4-FFF2-40B4-BE49-F238E27FC236}">
                <a16:creationId xmlns:a16="http://schemas.microsoft.com/office/drawing/2014/main" id="{80AAB1EA-3409-7F7E-BA61-EAF84E0A716C}"/>
              </a:ext>
            </a:extLst>
          </p:cNvPr>
          <p:cNvSpPr txBox="1">
            <a:spLocks/>
          </p:cNvSpPr>
          <p:nvPr/>
        </p:nvSpPr>
        <p:spPr>
          <a:xfrm>
            <a:off x="280516" y="1305299"/>
            <a:ext cx="10882784" cy="51908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hu-HU" dirty="0"/>
          </a:p>
        </p:txBody>
      </p:sp>
      <p:graphicFrame>
        <p:nvGraphicFramePr>
          <p:cNvPr id="4" name="Táblázat 9">
            <a:extLst>
              <a:ext uri="{FF2B5EF4-FFF2-40B4-BE49-F238E27FC236}">
                <a16:creationId xmlns:a16="http://schemas.microsoft.com/office/drawing/2014/main" id="{FA0B8B63-B706-8C22-75EF-F2213AD7180D}"/>
              </a:ext>
            </a:extLst>
          </p:cNvPr>
          <p:cNvGraphicFramePr>
            <a:graphicFrameLocks noGrp="1"/>
          </p:cNvGraphicFramePr>
          <p:nvPr>
            <p:extLst>
              <p:ext uri="{D42A27DB-BD31-4B8C-83A1-F6EECF244321}">
                <p14:modId xmlns:p14="http://schemas.microsoft.com/office/powerpoint/2010/main" val="995184109"/>
              </p:ext>
            </p:extLst>
          </p:nvPr>
        </p:nvGraphicFramePr>
        <p:xfrm>
          <a:off x="556260" y="1366260"/>
          <a:ext cx="10395005" cy="4988822"/>
        </p:xfrm>
        <a:graphic>
          <a:graphicData uri="http://schemas.openxmlformats.org/drawingml/2006/table">
            <a:tbl>
              <a:tblPr firstRow="1" firstCol="1" bandRow="1">
                <a:tableStyleId>{F5AB1C69-6EDB-4FF4-983F-18BD219EF322}</a:tableStyleId>
              </a:tblPr>
              <a:tblGrid>
                <a:gridCol w="2079001">
                  <a:extLst>
                    <a:ext uri="{9D8B030D-6E8A-4147-A177-3AD203B41FA5}">
                      <a16:colId xmlns:a16="http://schemas.microsoft.com/office/drawing/2014/main" val="1912057166"/>
                    </a:ext>
                  </a:extLst>
                </a:gridCol>
                <a:gridCol w="2079001">
                  <a:extLst>
                    <a:ext uri="{9D8B030D-6E8A-4147-A177-3AD203B41FA5}">
                      <a16:colId xmlns:a16="http://schemas.microsoft.com/office/drawing/2014/main" val="1508390990"/>
                    </a:ext>
                  </a:extLst>
                </a:gridCol>
                <a:gridCol w="2079001">
                  <a:extLst>
                    <a:ext uri="{9D8B030D-6E8A-4147-A177-3AD203B41FA5}">
                      <a16:colId xmlns:a16="http://schemas.microsoft.com/office/drawing/2014/main" val="1812630627"/>
                    </a:ext>
                  </a:extLst>
                </a:gridCol>
                <a:gridCol w="2079001">
                  <a:extLst>
                    <a:ext uri="{9D8B030D-6E8A-4147-A177-3AD203B41FA5}">
                      <a16:colId xmlns:a16="http://schemas.microsoft.com/office/drawing/2014/main" val="855028153"/>
                    </a:ext>
                  </a:extLst>
                </a:gridCol>
                <a:gridCol w="2079001">
                  <a:extLst>
                    <a:ext uri="{9D8B030D-6E8A-4147-A177-3AD203B41FA5}">
                      <a16:colId xmlns:a16="http://schemas.microsoft.com/office/drawing/2014/main" val="3186853319"/>
                    </a:ext>
                  </a:extLst>
                </a:gridCol>
              </a:tblGrid>
              <a:tr h="766575">
                <a:tc>
                  <a:txBody>
                    <a:bodyPr/>
                    <a:lstStyle/>
                    <a:p>
                      <a:endParaRPr lang="en-GB" noProof="0"/>
                    </a:p>
                  </a:txBody>
                  <a:tcPr/>
                </a:tc>
                <a:tc>
                  <a:txBody>
                    <a:bodyPr/>
                    <a:lstStyle/>
                    <a:p>
                      <a:r>
                        <a:rPr lang="en-GB" noProof="0"/>
                        <a:t>State level</a:t>
                      </a:r>
                    </a:p>
                  </a:txBody>
                  <a:tcPr/>
                </a:tc>
                <a:tc>
                  <a:txBody>
                    <a:bodyPr/>
                    <a:lstStyle/>
                    <a:p>
                      <a:r>
                        <a:rPr lang="en-GB" noProof="0"/>
                        <a:t>Regional int’l orgs (if any)</a:t>
                      </a:r>
                    </a:p>
                  </a:txBody>
                  <a:tcPr/>
                </a:tc>
                <a:tc>
                  <a:txBody>
                    <a:bodyPr/>
                    <a:lstStyle/>
                    <a:p>
                      <a:r>
                        <a:rPr lang="en-GB" noProof="0"/>
                        <a:t>UN (and UN family)</a:t>
                      </a:r>
                    </a:p>
                  </a:txBody>
                  <a:tcPr/>
                </a:tc>
                <a:tc>
                  <a:txBody>
                    <a:bodyPr/>
                    <a:lstStyle/>
                    <a:p>
                      <a:r>
                        <a:rPr lang="en-GB" noProof="0"/>
                        <a:t>Other stakeholders</a:t>
                      </a:r>
                    </a:p>
                  </a:txBody>
                  <a:tcPr/>
                </a:tc>
                <a:extLst>
                  <a:ext uri="{0D108BD9-81ED-4DB2-BD59-A6C34878D82A}">
                    <a16:rowId xmlns:a16="http://schemas.microsoft.com/office/drawing/2014/main" val="188878925"/>
                  </a:ext>
                </a:extLst>
              </a:tr>
              <a:tr h="1179608">
                <a:tc>
                  <a:txBody>
                    <a:bodyPr/>
                    <a:lstStyle/>
                    <a:p>
                      <a:r>
                        <a:rPr lang="en-GB" noProof="0"/>
                        <a:t>Applicable legal sources</a:t>
                      </a:r>
                    </a:p>
                  </a:txBody>
                  <a:tcPr/>
                </a:tc>
                <a:tc>
                  <a:txBody>
                    <a:bodyPr/>
                    <a:lstStyle/>
                    <a:p>
                      <a:endParaRPr lang="en-GB" noProof="0"/>
                    </a:p>
                  </a:txBody>
                  <a:tcPr/>
                </a:tc>
                <a:tc>
                  <a:txBody>
                    <a:bodyPr/>
                    <a:lstStyle/>
                    <a:p>
                      <a:endParaRPr lang="en-GB" noProof="0"/>
                    </a:p>
                  </a:txBody>
                  <a:tcPr/>
                </a:tc>
                <a:tc>
                  <a:txBody>
                    <a:bodyPr/>
                    <a:lstStyle/>
                    <a:p>
                      <a:endParaRPr lang="en-GB" noProof="0"/>
                    </a:p>
                  </a:txBody>
                  <a:tcPr/>
                </a:tc>
                <a:tc>
                  <a:txBody>
                    <a:bodyPr/>
                    <a:lstStyle/>
                    <a:p>
                      <a:endParaRPr lang="en-GB" noProof="0"/>
                    </a:p>
                  </a:txBody>
                  <a:tcPr/>
                </a:tc>
                <a:extLst>
                  <a:ext uri="{0D108BD9-81ED-4DB2-BD59-A6C34878D82A}">
                    <a16:rowId xmlns:a16="http://schemas.microsoft.com/office/drawing/2014/main" val="2278443778"/>
                  </a:ext>
                </a:extLst>
              </a:tr>
              <a:tr h="1179608">
                <a:tc>
                  <a:txBody>
                    <a:bodyPr/>
                    <a:lstStyle/>
                    <a:p>
                      <a:r>
                        <a:rPr lang="en-GB" noProof="0"/>
                        <a:t>Legal assessment of the involved parties</a:t>
                      </a:r>
                    </a:p>
                  </a:txBody>
                  <a:tcPr/>
                </a:tc>
                <a:tc>
                  <a:txBody>
                    <a:bodyPr/>
                    <a:lstStyle/>
                    <a:p>
                      <a:endParaRPr lang="en-GB" noProof="0"/>
                    </a:p>
                  </a:txBody>
                  <a:tcPr/>
                </a:tc>
                <a:tc>
                  <a:txBody>
                    <a:bodyPr/>
                    <a:lstStyle/>
                    <a:p>
                      <a:endParaRPr lang="en-GB" noProof="0"/>
                    </a:p>
                  </a:txBody>
                  <a:tcPr/>
                </a:tc>
                <a:tc>
                  <a:txBody>
                    <a:bodyPr/>
                    <a:lstStyle/>
                    <a:p>
                      <a:endParaRPr lang="en-GB" noProof="0"/>
                    </a:p>
                  </a:txBody>
                  <a:tcPr/>
                </a:tc>
                <a:tc>
                  <a:txBody>
                    <a:bodyPr/>
                    <a:lstStyle/>
                    <a:p>
                      <a:endParaRPr lang="en-GB" noProof="0"/>
                    </a:p>
                  </a:txBody>
                  <a:tcPr/>
                </a:tc>
                <a:extLst>
                  <a:ext uri="{0D108BD9-81ED-4DB2-BD59-A6C34878D82A}">
                    <a16:rowId xmlns:a16="http://schemas.microsoft.com/office/drawing/2014/main" val="772247915"/>
                  </a:ext>
                </a:extLst>
              </a:tr>
              <a:tr h="683423">
                <a:tc>
                  <a:txBody>
                    <a:bodyPr/>
                    <a:lstStyle/>
                    <a:p>
                      <a:r>
                        <a:rPr lang="en-GB" noProof="0"/>
                        <a:t>Actions taken</a:t>
                      </a:r>
                    </a:p>
                  </a:txBody>
                  <a:tcPr/>
                </a:tc>
                <a:tc>
                  <a:txBody>
                    <a:bodyPr/>
                    <a:lstStyle/>
                    <a:p>
                      <a:endParaRPr lang="en-GB" noProof="0"/>
                    </a:p>
                  </a:txBody>
                  <a:tcPr/>
                </a:tc>
                <a:tc>
                  <a:txBody>
                    <a:bodyPr/>
                    <a:lstStyle/>
                    <a:p>
                      <a:endParaRPr lang="en-GB" noProof="0"/>
                    </a:p>
                  </a:txBody>
                  <a:tcPr/>
                </a:tc>
                <a:tc>
                  <a:txBody>
                    <a:bodyPr/>
                    <a:lstStyle/>
                    <a:p>
                      <a:endParaRPr lang="en-GB" noProof="0"/>
                    </a:p>
                  </a:txBody>
                  <a:tcPr/>
                </a:tc>
                <a:tc>
                  <a:txBody>
                    <a:bodyPr/>
                    <a:lstStyle/>
                    <a:p>
                      <a:endParaRPr lang="en-GB" noProof="0"/>
                    </a:p>
                  </a:txBody>
                  <a:tcPr/>
                </a:tc>
                <a:extLst>
                  <a:ext uri="{0D108BD9-81ED-4DB2-BD59-A6C34878D82A}">
                    <a16:rowId xmlns:a16="http://schemas.microsoft.com/office/drawing/2014/main" val="1815617502"/>
                  </a:ext>
                </a:extLst>
              </a:tr>
              <a:tr h="1179608">
                <a:tc>
                  <a:txBody>
                    <a:bodyPr/>
                    <a:lstStyle/>
                    <a:p>
                      <a:r>
                        <a:rPr lang="en-GB" noProof="0"/>
                        <a:t>YOUR legal assessment</a:t>
                      </a:r>
                    </a:p>
                  </a:txBody>
                  <a:tcPr/>
                </a:tc>
                <a:tc>
                  <a:txBody>
                    <a:bodyPr/>
                    <a:lstStyle/>
                    <a:p>
                      <a:endParaRPr lang="en-GB" noProof="0"/>
                    </a:p>
                  </a:txBody>
                  <a:tcPr/>
                </a:tc>
                <a:tc>
                  <a:txBody>
                    <a:bodyPr/>
                    <a:lstStyle/>
                    <a:p>
                      <a:endParaRPr lang="en-GB" noProof="0"/>
                    </a:p>
                  </a:txBody>
                  <a:tcPr/>
                </a:tc>
                <a:tc>
                  <a:txBody>
                    <a:bodyPr/>
                    <a:lstStyle/>
                    <a:p>
                      <a:endParaRPr lang="en-GB" noProof="0"/>
                    </a:p>
                  </a:txBody>
                  <a:tcPr/>
                </a:tc>
                <a:tc>
                  <a:txBody>
                    <a:bodyPr/>
                    <a:lstStyle/>
                    <a:p>
                      <a:endParaRPr lang="en-GB" noProof="0" dirty="0"/>
                    </a:p>
                  </a:txBody>
                  <a:tcPr/>
                </a:tc>
                <a:extLst>
                  <a:ext uri="{0D108BD9-81ED-4DB2-BD59-A6C34878D82A}">
                    <a16:rowId xmlns:a16="http://schemas.microsoft.com/office/drawing/2014/main" val="40849670"/>
                  </a:ext>
                </a:extLst>
              </a:tr>
            </a:tbl>
          </a:graphicData>
        </a:graphic>
      </p:graphicFrame>
    </p:spTree>
    <p:extLst>
      <p:ext uri="{BB962C8B-B14F-4D97-AF65-F5344CB8AC3E}">
        <p14:creationId xmlns:p14="http://schemas.microsoft.com/office/powerpoint/2010/main" val="3944295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a:extLst>
              <a:ext uri="{FF2B5EF4-FFF2-40B4-BE49-F238E27FC236}">
                <a16:creationId xmlns:a16="http://schemas.microsoft.com/office/drawing/2014/main" id="{9C5E9974-9CE5-12CE-B080-171262C8E667}"/>
              </a:ext>
            </a:extLst>
          </p:cNvPr>
          <p:cNvSpPr/>
          <p:nvPr/>
        </p:nvSpPr>
        <p:spPr>
          <a:xfrm>
            <a:off x="0" y="0"/>
            <a:ext cx="12192000" cy="1096436"/>
          </a:xfrm>
          <a:prstGeom prst="rect">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6" name="Kép 5" descr="A képen szöveg látható&#10;&#10;Automatikusan generált leírás">
            <a:extLst>
              <a:ext uri="{FF2B5EF4-FFF2-40B4-BE49-F238E27FC236}">
                <a16:creationId xmlns:a16="http://schemas.microsoft.com/office/drawing/2014/main" id="{B4A06AFE-F1CB-4A6F-F04B-C4BC6830A9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1143" y="92357"/>
            <a:ext cx="3410855" cy="899018"/>
          </a:xfrm>
          <a:prstGeom prst="rect">
            <a:avLst/>
          </a:prstGeom>
        </p:spPr>
      </p:pic>
      <p:sp>
        <p:nvSpPr>
          <p:cNvPr id="7" name="Cím 1">
            <a:extLst>
              <a:ext uri="{FF2B5EF4-FFF2-40B4-BE49-F238E27FC236}">
                <a16:creationId xmlns:a16="http://schemas.microsoft.com/office/drawing/2014/main" id="{F737E8DD-CB45-17B1-C2C6-4E38F9BDA87F}"/>
              </a:ext>
            </a:extLst>
          </p:cNvPr>
          <p:cNvSpPr>
            <a:spLocks noGrp="1"/>
          </p:cNvSpPr>
          <p:nvPr>
            <p:ph type="title"/>
          </p:nvPr>
        </p:nvSpPr>
        <p:spPr>
          <a:xfrm>
            <a:off x="177834" y="300879"/>
            <a:ext cx="7627846" cy="485329"/>
          </a:xfrm>
        </p:spPr>
        <p:txBody>
          <a:bodyPr anchor="b">
            <a:normAutofit/>
          </a:bodyPr>
          <a:lstStyle/>
          <a:p>
            <a:r>
              <a:rPr lang="hu-HU" sz="2800" dirty="0">
                <a:solidFill>
                  <a:schemeClr val="bg1"/>
                </a:solidFill>
              </a:rPr>
              <a:t>Legal assessment framework</a:t>
            </a:r>
            <a:endParaRPr lang="en-US" sz="2800" dirty="0">
              <a:solidFill>
                <a:schemeClr val="bg1"/>
              </a:solidFill>
            </a:endParaRPr>
          </a:p>
        </p:txBody>
      </p:sp>
      <p:pic>
        <p:nvPicPr>
          <p:cNvPr id="8" name="Obrázek 5">
            <a:extLst>
              <a:ext uri="{FF2B5EF4-FFF2-40B4-BE49-F238E27FC236}">
                <a16:creationId xmlns:a16="http://schemas.microsoft.com/office/drawing/2014/main" id="{DBDADF84-706A-4335-8DDF-8BAE13B5A9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51266" y="5953478"/>
            <a:ext cx="960217" cy="731312"/>
          </a:xfrm>
          <a:prstGeom prst="rect">
            <a:avLst/>
          </a:prstGeom>
        </p:spPr>
      </p:pic>
      <p:sp>
        <p:nvSpPr>
          <p:cNvPr id="9" name="Tartalom helye 2">
            <a:extLst>
              <a:ext uri="{FF2B5EF4-FFF2-40B4-BE49-F238E27FC236}">
                <a16:creationId xmlns:a16="http://schemas.microsoft.com/office/drawing/2014/main" id="{917F35DE-068B-D803-5FF3-EEBB68446A42}"/>
              </a:ext>
            </a:extLst>
          </p:cNvPr>
          <p:cNvSpPr txBox="1">
            <a:spLocks/>
          </p:cNvSpPr>
          <p:nvPr/>
        </p:nvSpPr>
        <p:spPr>
          <a:xfrm>
            <a:off x="280517" y="1366259"/>
            <a:ext cx="7139614" cy="51908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hu-HU" dirty="0"/>
          </a:p>
        </p:txBody>
      </p:sp>
      <p:sp>
        <p:nvSpPr>
          <p:cNvPr id="2" name="Tartalom helye 2">
            <a:extLst>
              <a:ext uri="{FF2B5EF4-FFF2-40B4-BE49-F238E27FC236}">
                <a16:creationId xmlns:a16="http://schemas.microsoft.com/office/drawing/2014/main" id="{80AAB1EA-3409-7F7E-BA61-EAF84E0A716C}"/>
              </a:ext>
            </a:extLst>
          </p:cNvPr>
          <p:cNvSpPr txBox="1">
            <a:spLocks/>
          </p:cNvSpPr>
          <p:nvPr/>
        </p:nvSpPr>
        <p:spPr>
          <a:xfrm>
            <a:off x="280516" y="1305299"/>
            <a:ext cx="10882784" cy="51908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hu-HU" dirty="0"/>
          </a:p>
        </p:txBody>
      </p:sp>
      <p:graphicFrame>
        <p:nvGraphicFramePr>
          <p:cNvPr id="4" name="Táblázat 9">
            <a:extLst>
              <a:ext uri="{FF2B5EF4-FFF2-40B4-BE49-F238E27FC236}">
                <a16:creationId xmlns:a16="http://schemas.microsoft.com/office/drawing/2014/main" id="{FA0B8B63-B706-8C22-75EF-F2213AD7180D}"/>
              </a:ext>
            </a:extLst>
          </p:cNvPr>
          <p:cNvGraphicFramePr>
            <a:graphicFrameLocks noGrp="1"/>
          </p:cNvGraphicFramePr>
          <p:nvPr>
            <p:extLst>
              <p:ext uri="{D42A27DB-BD31-4B8C-83A1-F6EECF244321}">
                <p14:modId xmlns:p14="http://schemas.microsoft.com/office/powerpoint/2010/main" val="254939206"/>
              </p:ext>
            </p:extLst>
          </p:nvPr>
        </p:nvGraphicFramePr>
        <p:xfrm>
          <a:off x="540630" y="1140279"/>
          <a:ext cx="10807310" cy="5474771"/>
        </p:xfrm>
        <a:graphic>
          <a:graphicData uri="http://schemas.openxmlformats.org/drawingml/2006/table">
            <a:tbl>
              <a:tblPr firstRow="1" firstCol="1" bandRow="1">
                <a:tableStyleId>{F5AB1C69-6EDB-4FF4-983F-18BD219EF322}</a:tableStyleId>
              </a:tblPr>
              <a:tblGrid>
                <a:gridCol w="2161462">
                  <a:extLst>
                    <a:ext uri="{9D8B030D-6E8A-4147-A177-3AD203B41FA5}">
                      <a16:colId xmlns:a16="http://schemas.microsoft.com/office/drawing/2014/main" val="1912057166"/>
                    </a:ext>
                  </a:extLst>
                </a:gridCol>
                <a:gridCol w="2161462">
                  <a:extLst>
                    <a:ext uri="{9D8B030D-6E8A-4147-A177-3AD203B41FA5}">
                      <a16:colId xmlns:a16="http://schemas.microsoft.com/office/drawing/2014/main" val="1508390990"/>
                    </a:ext>
                  </a:extLst>
                </a:gridCol>
                <a:gridCol w="2161462">
                  <a:extLst>
                    <a:ext uri="{9D8B030D-6E8A-4147-A177-3AD203B41FA5}">
                      <a16:colId xmlns:a16="http://schemas.microsoft.com/office/drawing/2014/main" val="1812630627"/>
                    </a:ext>
                  </a:extLst>
                </a:gridCol>
                <a:gridCol w="2161462">
                  <a:extLst>
                    <a:ext uri="{9D8B030D-6E8A-4147-A177-3AD203B41FA5}">
                      <a16:colId xmlns:a16="http://schemas.microsoft.com/office/drawing/2014/main" val="855028153"/>
                    </a:ext>
                  </a:extLst>
                </a:gridCol>
                <a:gridCol w="2161462">
                  <a:extLst>
                    <a:ext uri="{9D8B030D-6E8A-4147-A177-3AD203B41FA5}">
                      <a16:colId xmlns:a16="http://schemas.microsoft.com/office/drawing/2014/main" val="2906507402"/>
                    </a:ext>
                  </a:extLst>
                </a:gridCol>
              </a:tblGrid>
              <a:tr h="1238051">
                <a:tc>
                  <a:txBody>
                    <a:bodyPr/>
                    <a:lstStyle/>
                    <a:p>
                      <a:endParaRPr lang="hu-HU" dirty="0"/>
                    </a:p>
                  </a:txBody>
                  <a:tcPr/>
                </a:tc>
                <a:tc>
                  <a:txBody>
                    <a:bodyPr/>
                    <a:lstStyle/>
                    <a:p>
                      <a:r>
                        <a:rPr lang="hu-HU" dirty="0"/>
                        <a:t>State level</a:t>
                      </a:r>
                    </a:p>
                  </a:txBody>
                  <a:tcPr/>
                </a:tc>
                <a:tc>
                  <a:txBody>
                    <a:bodyPr/>
                    <a:lstStyle/>
                    <a:p>
                      <a:r>
                        <a:rPr lang="hu-HU" dirty="0" err="1"/>
                        <a:t>Regional</a:t>
                      </a:r>
                      <a:r>
                        <a:rPr lang="hu-HU" dirty="0"/>
                        <a:t> </a:t>
                      </a:r>
                      <a:r>
                        <a:rPr lang="hu-HU" dirty="0" err="1"/>
                        <a:t>int’l</a:t>
                      </a:r>
                      <a:r>
                        <a:rPr lang="hu-HU" dirty="0"/>
                        <a:t> </a:t>
                      </a:r>
                      <a:r>
                        <a:rPr lang="hu-HU" dirty="0" err="1"/>
                        <a:t>orgs</a:t>
                      </a:r>
                      <a:r>
                        <a:rPr lang="hu-HU" dirty="0"/>
                        <a:t> (</a:t>
                      </a:r>
                      <a:r>
                        <a:rPr lang="hu-HU" dirty="0" err="1"/>
                        <a:t>if</a:t>
                      </a:r>
                      <a:r>
                        <a:rPr lang="hu-HU" dirty="0"/>
                        <a:t> </a:t>
                      </a:r>
                      <a:r>
                        <a:rPr lang="hu-HU" dirty="0" err="1"/>
                        <a:t>any</a:t>
                      </a:r>
                      <a:r>
                        <a:rPr lang="hu-HU" dirty="0"/>
                        <a:t>)</a:t>
                      </a:r>
                    </a:p>
                  </a:txBody>
                  <a:tcPr/>
                </a:tc>
                <a:tc>
                  <a:txBody>
                    <a:bodyPr/>
                    <a:lstStyle/>
                    <a:p>
                      <a:r>
                        <a:rPr lang="hu-HU" dirty="0"/>
                        <a:t>UN (and UN </a:t>
                      </a:r>
                      <a:r>
                        <a:rPr lang="hu-HU" dirty="0" err="1"/>
                        <a:t>family</a:t>
                      </a:r>
                      <a:r>
                        <a:rPr lang="hu-HU" dirty="0"/>
                        <a:t>)</a:t>
                      </a:r>
                    </a:p>
                  </a:txBody>
                  <a:tcPr/>
                </a:tc>
                <a:tc>
                  <a:txBody>
                    <a:bodyPr/>
                    <a:lstStyle/>
                    <a:p>
                      <a:r>
                        <a:rPr lang="hu-HU" dirty="0" err="1"/>
                        <a:t>Other</a:t>
                      </a:r>
                      <a:r>
                        <a:rPr lang="hu-HU" dirty="0"/>
                        <a:t> </a:t>
                      </a:r>
                      <a:r>
                        <a:rPr lang="hu-HU" dirty="0" err="1"/>
                        <a:t>stakeholders</a:t>
                      </a:r>
                      <a:endParaRPr lang="hu-HU" dirty="0"/>
                    </a:p>
                  </a:txBody>
                  <a:tcPr/>
                </a:tc>
                <a:extLst>
                  <a:ext uri="{0D108BD9-81ED-4DB2-BD59-A6C34878D82A}">
                    <a16:rowId xmlns:a16="http://schemas.microsoft.com/office/drawing/2014/main" val="188878925"/>
                  </a:ext>
                </a:extLst>
              </a:tr>
              <a:tr h="3662963">
                <a:tc>
                  <a:txBody>
                    <a:bodyPr/>
                    <a:lstStyle/>
                    <a:p>
                      <a:r>
                        <a:rPr lang="hu-HU" dirty="0"/>
                        <a:t>Applicable </a:t>
                      </a:r>
                      <a:r>
                        <a:rPr lang="hu-HU" dirty="0" err="1"/>
                        <a:t>legal</a:t>
                      </a:r>
                      <a:r>
                        <a:rPr lang="hu-HU" dirty="0"/>
                        <a:t> sources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1600" dirty="0" err="1"/>
                        <a:t>For</a:t>
                      </a:r>
                      <a:r>
                        <a:rPr lang="hu-HU" sz="1600" dirty="0"/>
                        <a:t> </a:t>
                      </a:r>
                      <a:r>
                        <a:rPr lang="hu-HU" sz="1600" dirty="0" err="1"/>
                        <a:t>all</a:t>
                      </a:r>
                      <a:r>
                        <a:rPr lang="hu-HU" sz="1600" dirty="0"/>
                        <a:t> </a:t>
                      </a:r>
                      <a:r>
                        <a:rPr lang="hu-HU" sz="1600" dirty="0" err="1"/>
                        <a:t>participants</a:t>
                      </a:r>
                      <a:r>
                        <a:rPr lang="hu-HU" sz="1600" dirty="0"/>
                        <a:t>: </a:t>
                      </a:r>
                      <a:r>
                        <a:rPr lang="hu-HU" sz="1600" dirty="0" err="1"/>
                        <a:t>principle</a:t>
                      </a:r>
                      <a:r>
                        <a:rPr lang="hu-HU" sz="1600" dirty="0"/>
                        <a:t> of non-</a:t>
                      </a:r>
                      <a:r>
                        <a:rPr lang="hu-HU" sz="1600" dirty="0" err="1"/>
                        <a:t>intervention</a:t>
                      </a:r>
                      <a:endParaRPr lang="hu-HU"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sz="1600" dirty="0"/>
                        <a:t>Charter of </a:t>
                      </a:r>
                      <a:r>
                        <a:rPr lang="hu-HU" sz="1600" dirty="0" err="1"/>
                        <a:t>the</a:t>
                      </a:r>
                      <a:r>
                        <a:rPr lang="hu-HU" sz="1600" dirty="0"/>
                        <a:t> UN: Art para 7</a:t>
                      </a:r>
                    </a:p>
                    <a:p>
                      <a:endParaRPr lang="hu-HU"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Responsibility of States for Internationally Wrongful Acts 2001</a:t>
                      </a:r>
                      <a:r>
                        <a:rPr lang="hu-HU" sz="1600" dirty="0"/>
                        <a:t> </a:t>
                      </a:r>
                      <a:r>
                        <a:rPr lang="hu-HU" sz="1600" dirty="0">
                          <a:hlinkClick r:id="rId4"/>
                        </a:rPr>
                        <a:t>https://legal.un.org/ilc/texts/instruments/english/draft_articles/9_6_2001.pdf</a:t>
                      </a:r>
                      <a:r>
                        <a:rPr lang="hu-HU" sz="1600" dirty="0"/>
                        <a:t> Arts. 40-41.</a:t>
                      </a:r>
                    </a:p>
                    <a:p>
                      <a:endParaRPr lang="hu-HU"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1600" dirty="0" err="1"/>
                        <a:t>Founding</a:t>
                      </a:r>
                      <a:r>
                        <a:rPr lang="hu-HU" sz="1600" dirty="0"/>
                        <a:t> </a:t>
                      </a:r>
                      <a:r>
                        <a:rPr lang="hu-HU" sz="1600" dirty="0" err="1"/>
                        <a:t>treaties</a:t>
                      </a:r>
                      <a:endParaRPr lang="hu-HU" sz="16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hu-HU" sz="16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hu-HU" sz="16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hu-HU" sz="16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hu-HU" sz="16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hu-HU"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Responsibility of States for Internationally Wrongful Acts 2001</a:t>
                      </a:r>
                      <a:endParaRPr lang="hu-HU"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1600" dirty="0"/>
                        <a:t>Charter of </a:t>
                      </a:r>
                      <a:r>
                        <a:rPr lang="hu-HU" sz="1600" dirty="0" err="1"/>
                        <a:t>the</a:t>
                      </a:r>
                      <a:r>
                        <a:rPr lang="hu-HU" sz="1600" dirty="0"/>
                        <a:t> United </a:t>
                      </a:r>
                      <a:r>
                        <a:rPr lang="hu-HU" sz="1600" dirty="0" err="1"/>
                        <a:t>Nations</a:t>
                      </a:r>
                      <a:r>
                        <a:rPr lang="hu-HU" sz="1600" dirty="0"/>
                        <a:t>: Art 2 </a:t>
                      </a:r>
                      <a:r>
                        <a:rPr lang="hu-HU" sz="1600" dirty="0" err="1"/>
                        <a:t>paras</a:t>
                      </a:r>
                      <a:r>
                        <a:rPr lang="hu-HU" sz="1600" dirty="0"/>
                        <a:t> 3-4</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600" dirty="0"/>
                        <a:t>Charter of </a:t>
                      </a:r>
                      <a:r>
                        <a:rPr lang="hu-HU" sz="1600" dirty="0" err="1"/>
                        <a:t>the</a:t>
                      </a:r>
                      <a:r>
                        <a:rPr lang="hu-HU" sz="1600" dirty="0"/>
                        <a:t> United </a:t>
                      </a:r>
                      <a:r>
                        <a:rPr lang="hu-HU" sz="1600" dirty="0" err="1"/>
                        <a:t>Nations</a:t>
                      </a:r>
                      <a:r>
                        <a:rPr lang="hu-HU" sz="1600" dirty="0"/>
                        <a:t>: </a:t>
                      </a:r>
                      <a:r>
                        <a:rPr lang="hu-HU" sz="1600" dirty="0" err="1"/>
                        <a:t>Chapter</a:t>
                      </a:r>
                      <a:r>
                        <a:rPr lang="hu-HU" sz="1600" dirty="0"/>
                        <a:t> VI.</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sz="16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hu-HU"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Responsibility of States for Internationally Wrongful Acts 2001</a:t>
                      </a:r>
                      <a:r>
                        <a:rPr lang="hu-HU" sz="16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sz="1600" dirty="0" err="1"/>
                        <a:t>All</a:t>
                      </a:r>
                      <a:r>
                        <a:rPr lang="hu-HU" sz="1600" dirty="0"/>
                        <a:t> SC </a:t>
                      </a:r>
                      <a:r>
                        <a:rPr lang="hu-HU" sz="1600" dirty="0" err="1"/>
                        <a:t>resolutions</a:t>
                      </a:r>
                      <a:r>
                        <a:rPr lang="hu-HU" sz="1600" dirty="0"/>
                        <a:t>: </a:t>
                      </a:r>
                      <a:r>
                        <a:rPr lang="hu-HU" sz="1600" dirty="0">
                          <a:hlinkClick r:id="rId5"/>
                        </a:rPr>
                        <a:t>https://www.securitycouncilreport.org/un_documents_type/security-council-resolutions/?ctype=Syria&amp;cbtype=syria</a:t>
                      </a:r>
                      <a:r>
                        <a:rPr lang="hu-HU" sz="1600" dirty="0"/>
                        <a:t> </a:t>
                      </a:r>
                    </a:p>
                  </a:txBody>
                  <a:tcPr/>
                </a:tc>
                <a:tc>
                  <a:txBody>
                    <a:bodyPr/>
                    <a:lstStyle/>
                    <a:p>
                      <a:r>
                        <a:rPr lang="hu-HU" sz="1600" dirty="0" err="1"/>
                        <a:t>NGOs</a:t>
                      </a:r>
                      <a:r>
                        <a:rPr lang="hu-HU" sz="1600" dirty="0"/>
                        <a:t>: </a:t>
                      </a:r>
                      <a:r>
                        <a:rPr lang="hu-HU" sz="1600" dirty="0" err="1"/>
                        <a:t>their</a:t>
                      </a:r>
                      <a:r>
                        <a:rPr lang="hu-HU" sz="1600" dirty="0"/>
                        <a:t> </a:t>
                      </a:r>
                      <a:r>
                        <a:rPr lang="hu-HU" sz="1600" dirty="0" err="1"/>
                        <a:t>founding</a:t>
                      </a:r>
                      <a:r>
                        <a:rPr lang="hu-HU" sz="1600" dirty="0"/>
                        <a:t> </a:t>
                      </a:r>
                      <a:r>
                        <a:rPr lang="hu-HU" sz="1600" dirty="0" err="1"/>
                        <a:t>document</a:t>
                      </a:r>
                      <a:r>
                        <a:rPr lang="hu-HU" sz="1600" dirty="0"/>
                        <a:t> and </a:t>
                      </a:r>
                      <a:r>
                        <a:rPr lang="hu-HU" sz="1600" dirty="0" err="1"/>
                        <a:t>mission</a:t>
                      </a:r>
                      <a:r>
                        <a:rPr lang="hu-HU" sz="1600" dirty="0"/>
                        <a:t> </a:t>
                      </a:r>
                      <a:r>
                        <a:rPr lang="hu-HU" sz="1600" dirty="0" err="1"/>
                        <a:t>statement</a:t>
                      </a:r>
                      <a:r>
                        <a:rPr lang="hu-HU" sz="1600" dirty="0"/>
                        <a:t> + </a:t>
                      </a:r>
                      <a:r>
                        <a:rPr lang="hu-HU" sz="1600" dirty="0" err="1"/>
                        <a:t>international</a:t>
                      </a:r>
                      <a:r>
                        <a:rPr lang="hu-HU" sz="1600" dirty="0"/>
                        <a:t> </a:t>
                      </a:r>
                      <a:r>
                        <a:rPr lang="hu-HU" sz="1600" dirty="0" err="1"/>
                        <a:t>documents</a:t>
                      </a:r>
                      <a:r>
                        <a:rPr lang="hu-HU" sz="1600" dirty="0"/>
                        <a:t>, </a:t>
                      </a:r>
                      <a:r>
                        <a:rPr lang="hu-HU" sz="1600" dirty="0" err="1"/>
                        <a:t>depending</a:t>
                      </a:r>
                      <a:r>
                        <a:rPr lang="hu-HU" sz="1600" dirty="0"/>
                        <a:t> </a:t>
                      </a:r>
                      <a:r>
                        <a:rPr lang="hu-HU" sz="1600" dirty="0" err="1"/>
                        <a:t>on</a:t>
                      </a:r>
                      <a:r>
                        <a:rPr lang="hu-HU" sz="1600" dirty="0"/>
                        <a:t> </a:t>
                      </a:r>
                      <a:r>
                        <a:rPr lang="hu-HU" sz="1600" dirty="0" err="1"/>
                        <a:t>their</a:t>
                      </a:r>
                      <a:r>
                        <a:rPr lang="hu-HU" sz="1600" dirty="0"/>
                        <a:t> </a:t>
                      </a:r>
                      <a:r>
                        <a:rPr lang="hu-HU" sz="1600" dirty="0" err="1"/>
                        <a:t>mission</a:t>
                      </a:r>
                      <a:r>
                        <a:rPr lang="hu-HU" sz="1600" dirty="0"/>
                        <a:t>: </a:t>
                      </a:r>
                      <a:r>
                        <a:rPr lang="hu-HU" sz="1600" dirty="0" err="1"/>
                        <a:t>e.g</a:t>
                      </a:r>
                      <a:r>
                        <a:rPr lang="hu-HU" sz="1600" dirty="0"/>
                        <a:t>. HR </a:t>
                      </a:r>
                      <a:r>
                        <a:rPr lang="hu-HU" sz="1600" dirty="0" err="1"/>
                        <a:t>treaties</a:t>
                      </a:r>
                      <a:r>
                        <a:rPr lang="hu-HU" sz="1600" dirty="0"/>
                        <a:t> </a:t>
                      </a:r>
                      <a:r>
                        <a:rPr lang="hu-HU" sz="1600" dirty="0" err="1"/>
                        <a:t>for</a:t>
                      </a:r>
                      <a:r>
                        <a:rPr lang="hu-HU" sz="1600" dirty="0"/>
                        <a:t> HR </a:t>
                      </a:r>
                      <a:r>
                        <a:rPr lang="hu-HU" sz="1600" dirty="0" err="1"/>
                        <a:t>NGOs</a:t>
                      </a:r>
                      <a:endParaRPr lang="hu-HU" sz="1600" dirty="0"/>
                    </a:p>
                  </a:txBody>
                  <a:tcPr/>
                </a:tc>
                <a:extLst>
                  <a:ext uri="{0D108BD9-81ED-4DB2-BD59-A6C34878D82A}">
                    <a16:rowId xmlns:a16="http://schemas.microsoft.com/office/drawing/2014/main" val="2278443778"/>
                  </a:ext>
                </a:extLst>
              </a:tr>
            </a:tbl>
          </a:graphicData>
        </a:graphic>
      </p:graphicFrame>
    </p:spTree>
    <p:extLst>
      <p:ext uri="{BB962C8B-B14F-4D97-AF65-F5344CB8AC3E}">
        <p14:creationId xmlns:p14="http://schemas.microsoft.com/office/powerpoint/2010/main" val="2989011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a:extLst>
              <a:ext uri="{FF2B5EF4-FFF2-40B4-BE49-F238E27FC236}">
                <a16:creationId xmlns:a16="http://schemas.microsoft.com/office/drawing/2014/main" id="{9C5E9974-9CE5-12CE-B080-171262C8E667}"/>
              </a:ext>
            </a:extLst>
          </p:cNvPr>
          <p:cNvSpPr/>
          <p:nvPr/>
        </p:nvSpPr>
        <p:spPr>
          <a:xfrm>
            <a:off x="0" y="0"/>
            <a:ext cx="12192000" cy="1096436"/>
          </a:xfrm>
          <a:prstGeom prst="rect">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6" name="Kép 5" descr="A képen szöveg látható&#10;&#10;Automatikusan generált leírás">
            <a:extLst>
              <a:ext uri="{FF2B5EF4-FFF2-40B4-BE49-F238E27FC236}">
                <a16:creationId xmlns:a16="http://schemas.microsoft.com/office/drawing/2014/main" id="{B4A06AFE-F1CB-4A6F-F04B-C4BC6830A9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1143" y="92357"/>
            <a:ext cx="3410855" cy="899018"/>
          </a:xfrm>
          <a:prstGeom prst="rect">
            <a:avLst/>
          </a:prstGeom>
        </p:spPr>
      </p:pic>
      <p:sp>
        <p:nvSpPr>
          <p:cNvPr id="7" name="Cím 1">
            <a:extLst>
              <a:ext uri="{FF2B5EF4-FFF2-40B4-BE49-F238E27FC236}">
                <a16:creationId xmlns:a16="http://schemas.microsoft.com/office/drawing/2014/main" id="{F737E8DD-CB45-17B1-C2C6-4E38F9BDA87F}"/>
              </a:ext>
            </a:extLst>
          </p:cNvPr>
          <p:cNvSpPr>
            <a:spLocks noGrp="1"/>
          </p:cNvSpPr>
          <p:nvPr>
            <p:ph type="title"/>
          </p:nvPr>
        </p:nvSpPr>
        <p:spPr>
          <a:xfrm>
            <a:off x="177834" y="300879"/>
            <a:ext cx="7627846" cy="485329"/>
          </a:xfrm>
        </p:spPr>
        <p:txBody>
          <a:bodyPr anchor="b">
            <a:normAutofit/>
          </a:bodyPr>
          <a:lstStyle/>
          <a:p>
            <a:r>
              <a:rPr lang="hu-HU" sz="2800" dirty="0">
                <a:solidFill>
                  <a:schemeClr val="bg1"/>
                </a:solidFill>
              </a:rPr>
              <a:t>Legal assessment framework</a:t>
            </a:r>
            <a:endParaRPr lang="en-US" sz="2800" dirty="0">
              <a:solidFill>
                <a:schemeClr val="bg1"/>
              </a:solidFill>
            </a:endParaRPr>
          </a:p>
        </p:txBody>
      </p:sp>
      <p:pic>
        <p:nvPicPr>
          <p:cNvPr id="8" name="Obrázek 5">
            <a:extLst>
              <a:ext uri="{FF2B5EF4-FFF2-40B4-BE49-F238E27FC236}">
                <a16:creationId xmlns:a16="http://schemas.microsoft.com/office/drawing/2014/main" id="{DBDADF84-706A-4335-8DDF-8BAE13B5A9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51266" y="5953478"/>
            <a:ext cx="960217" cy="731312"/>
          </a:xfrm>
          <a:prstGeom prst="rect">
            <a:avLst/>
          </a:prstGeom>
        </p:spPr>
      </p:pic>
      <p:sp>
        <p:nvSpPr>
          <p:cNvPr id="9" name="Tartalom helye 2">
            <a:extLst>
              <a:ext uri="{FF2B5EF4-FFF2-40B4-BE49-F238E27FC236}">
                <a16:creationId xmlns:a16="http://schemas.microsoft.com/office/drawing/2014/main" id="{917F35DE-068B-D803-5FF3-EEBB68446A42}"/>
              </a:ext>
            </a:extLst>
          </p:cNvPr>
          <p:cNvSpPr txBox="1">
            <a:spLocks/>
          </p:cNvSpPr>
          <p:nvPr/>
        </p:nvSpPr>
        <p:spPr>
          <a:xfrm>
            <a:off x="280517" y="1366259"/>
            <a:ext cx="7139614" cy="51908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hu-HU" dirty="0"/>
          </a:p>
        </p:txBody>
      </p:sp>
      <p:sp>
        <p:nvSpPr>
          <p:cNvPr id="2" name="Tartalom helye 2">
            <a:extLst>
              <a:ext uri="{FF2B5EF4-FFF2-40B4-BE49-F238E27FC236}">
                <a16:creationId xmlns:a16="http://schemas.microsoft.com/office/drawing/2014/main" id="{80AAB1EA-3409-7F7E-BA61-EAF84E0A716C}"/>
              </a:ext>
            </a:extLst>
          </p:cNvPr>
          <p:cNvSpPr txBox="1">
            <a:spLocks/>
          </p:cNvSpPr>
          <p:nvPr/>
        </p:nvSpPr>
        <p:spPr>
          <a:xfrm>
            <a:off x="280516" y="1305299"/>
            <a:ext cx="10882784" cy="51908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hu-HU" dirty="0"/>
          </a:p>
        </p:txBody>
      </p:sp>
      <p:graphicFrame>
        <p:nvGraphicFramePr>
          <p:cNvPr id="4" name="Táblázat 9">
            <a:extLst>
              <a:ext uri="{FF2B5EF4-FFF2-40B4-BE49-F238E27FC236}">
                <a16:creationId xmlns:a16="http://schemas.microsoft.com/office/drawing/2014/main" id="{FA0B8B63-B706-8C22-75EF-F2213AD7180D}"/>
              </a:ext>
            </a:extLst>
          </p:cNvPr>
          <p:cNvGraphicFramePr>
            <a:graphicFrameLocks noGrp="1"/>
          </p:cNvGraphicFramePr>
          <p:nvPr>
            <p:extLst>
              <p:ext uri="{D42A27DB-BD31-4B8C-83A1-F6EECF244321}">
                <p14:modId xmlns:p14="http://schemas.microsoft.com/office/powerpoint/2010/main" val="32311622"/>
              </p:ext>
            </p:extLst>
          </p:nvPr>
        </p:nvGraphicFramePr>
        <p:xfrm>
          <a:off x="556260" y="1366260"/>
          <a:ext cx="10395005" cy="4485135"/>
        </p:xfrm>
        <a:graphic>
          <a:graphicData uri="http://schemas.openxmlformats.org/drawingml/2006/table">
            <a:tbl>
              <a:tblPr firstRow="1" firstCol="1" bandRow="1">
                <a:tableStyleId>{F5AB1C69-6EDB-4FF4-983F-18BD219EF322}</a:tableStyleId>
              </a:tblPr>
              <a:tblGrid>
                <a:gridCol w="2079001">
                  <a:extLst>
                    <a:ext uri="{9D8B030D-6E8A-4147-A177-3AD203B41FA5}">
                      <a16:colId xmlns:a16="http://schemas.microsoft.com/office/drawing/2014/main" val="1912057166"/>
                    </a:ext>
                  </a:extLst>
                </a:gridCol>
                <a:gridCol w="2079001">
                  <a:extLst>
                    <a:ext uri="{9D8B030D-6E8A-4147-A177-3AD203B41FA5}">
                      <a16:colId xmlns:a16="http://schemas.microsoft.com/office/drawing/2014/main" val="1508390990"/>
                    </a:ext>
                  </a:extLst>
                </a:gridCol>
                <a:gridCol w="2079001">
                  <a:extLst>
                    <a:ext uri="{9D8B030D-6E8A-4147-A177-3AD203B41FA5}">
                      <a16:colId xmlns:a16="http://schemas.microsoft.com/office/drawing/2014/main" val="1812630627"/>
                    </a:ext>
                  </a:extLst>
                </a:gridCol>
                <a:gridCol w="2079001">
                  <a:extLst>
                    <a:ext uri="{9D8B030D-6E8A-4147-A177-3AD203B41FA5}">
                      <a16:colId xmlns:a16="http://schemas.microsoft.com/office/drawing/2014/main" val="855028153"/>
                    </a:ext>
                  </a:extLst>
                </a:gridCol>
                <a:gridCol w="2079001">
                  <a:extLst>
                    <a:ext uri="{9D8B030D-6E8A-4147-A177-3AD203B41FA5}">
                      <a16:colId xmlns:a16="http://schemas.microsoft.com/office/drawing/2014/main" val="3186853319"/>
                    </a:ext>
                  </a:extLst>
                </a:gridCol>
              </a:tblGrid>
              <a:tr h="766575">
                <a:tc>
                  <a:txBody>
                    <a:bodyPr/>
                    <a:lstStyle/>
                    <a:p>
                      <a:endParaRPr lang="hu-HU" dirty="0"/>
                    </a:p>
                  </a:txBody>
                  <a:tcPr/>
                </a:tc>
                <a:tc>
                  <a:txBody>
                    <a:bodyPr/>
                    <a:lstStyle/>
                    <a:p>
                      <a:r>
                        <a:rPr lang="hu-HU" dirty="0"/>
                        <a:t>State level</a:t>
                      </a:r>
                    </a:p>
                  </a:txBody>
                  <a:tcPr/>
                </a:tc>
                <a:tc>
                  <a:txBody>
                    <a:bodyPr/>
                    <a:lstStyle/>
                    <a:p>
                      <a:r>
                        <a:rPr lang="hu-HU" dirty="0" err="1"/>
                        <a:t>Regional</a:t>
                      </a:r>
                      <a:r>
                        <a:rPr lang="hu-HU" dirty="0"/>
                        <a:t> </a:t>
                      </a:r>
                      <a:r>
                        <a:rPr lang="hu-HU" dirty="0" err="1"/>
                        <a:t>int’l</a:t>
                      </a:r>
                      <a:r>
                        <a:rPr lang="hu-HU" dirty="0"/>
                        <a:t> </a:t>
                      </a:r>
                      <a:r>
                        <a:rPr lang="hu-HU" dirty="0" err="1"/>
                        <a:t>orgs</a:t>
                      </a:r>
                      <a:r>
                        <a:rPr lang="hu-HU" dirty="0"/>
                        <a:t> (</a:t>
                      </a:r>
                      <a:r>
                        <a:rPr lang="hu-HU" dirty="0" err="1"/>
                        <a:t>if</a:t>
                      </a:r>
                      <a:r>
                        <a:rPr lang="hu-HU" dirty="0"/>
                        <a:t> </a:t>
                      </a:r>
                      <a:r>
                        <a:rPr lang="hu-HU" dirty="0" err="1"/>
                        <a:t>any</a:t>
                      </a:r>
                      <a:r>
                        <a:rPr lang="hu-HU" dirty="0"/>
                        <a:t>)</a:t>
                      </a:r>
                    </a:p>
                  </a:txBody>
                  <a:tcPr/>
                </a:tc>
                <a:tc>
                  <a:txBody>
                    <a:bodyPr/>
                    <a:lstStyle/>
                    <a:p>
                      <a:r>
                        <a:rPr lang="hu-HU" dirty="0"/>
                        <a:t>UN (and UN </a:t>
                      </a:r>
                      <a:r>
                        <a:rPr lang="hu-HU" dirty="0" err="1"/>
                        <a:t>family</a:t>
                      </a:r>
                      <a:r>
                        <a:rPr lang="hu-HU" dirty="0"/>
                        <a:t>)</a:t>
                      </a:r>
                    </a:p>
                  </a:txBody>
                  <a:tcPr/>
                </a:tc>
                <a:tc>
                  <a:txBody>
                    <a:bodyPr/>
                    <a:lstStyle/>
                    <a:p>
                      <a:r>
                        <a:rPr lang="hu-HU" dirty="0" err="1"/>
                        <a:t>Other</a:t>
                      </a:r>
                      <a:r>
                        <a:rPr lang="hu-HU" dirty="0"/>
                        <a:t> </a:t>
                      </a:r>
                      <a:r>
                        <a:rPr lang="hu-HU" dirty="0" err="1"/>
                        <a:t>stakeholders</a:t>
                      </a:r>
                      <a:endParaRPr lang="hu-HU" dirty="0"/>
                    </a:p>
                  </a:txBody>
                  <a:tcPr/>
                </a:tc>
                <a:extLst>
                  <a:ext uri="{0D108BD9-81ED-4DB2-BD59-A6C34878D82A}">
                    <a16:rowId xmlns:a16="http://schemas.microsoft.com/office/drawing/2014/main" val="188878925"/>
                  </a:ext>
                </a:extLst>
              </a:tr>
              <a:tr h="1179608">
                <a:tc>
                  <a:txBody>
                    <a:bodyPr/>
                    <a:lstStyle/>
                    <a:p>
                      <a:r>
                        <a:rPr lang="hu-HU" dirty="0"/>
                        <a:t>Legal assessment of </a:t>
                      </a:r>
                      <a:r>
                        <a:rPr lang="hu-HU" dirty="0" err="1"/>
                        <a:t>the</a:t>
                      </a:r>
                      <a:r>
                        <a:rPr lang="hu-HU" dirty="0"/>
                        <a:t> </a:t>
                      </a:r>
                      <a:r>
                        <a:rPr lang="hu-HU" dirty="0" err="1"/>
                        <a:t>involved</a:t>
                      </a:r>
                      <a:r>
                        <a:rPr lang="hu-HU" dirty="0"/>
                        <a:t> </a:t>
                      </a:r>
                      <a:r>
                        <a:rPr lang="hu-HU" dirty="0" err="1"/>
                        <a:t>parties</a:t>
                      </a:r>
                      <a:endParaRPr lang="hu-HU" dirty="0"/>
                    </a:p>
                  </a:txBody>
                  <a:tcPr/>
                </a:tc>
                <a:tc>
                  <a:txBody>
                    <a:bodyPr/>
                    <a:lstStyle/>
                    <a:p>
                      <a:r>
                        <a:rPr lang="hu-HU" sz="1400" dirty="0"/>
                        <a:t>US: </a:t>
                      </a:r>
                      <a:r>
                        <a:rPr lang="hu-HU" sz="1400" dirty="0" err="1"/>
                        <a:t>Humanitarian</a:t>
                      </a:r>
                      <a:r>
                        <a:rPr lang="hu-HU" sz="1400" dirty="0"/>
                        <a:t> </a:t>
                      </a:r>
                      <a:r>
                        <a:rPr lang="hu-HU" sz="1400" dirty="0" err="1"/>
                        <a:t>situation</a:t>
                      </a:r>
                      <a:r>
                        <a:rPr lang="hu-HU" sz="1400" dirty="0"/>
                        <a:t> </a:t>
                      </a:r>
                      <a:r>
                        <a:rPr lang="hu-HU" sz="1400" dirty="0" err="1"/>
                        <a:t>makes</a:t>
                      </a:r>
                      <a:r>
                        <a:rPr lang="hu-HU" sz="1400" dirty="0"/>
                        <a:t> </a:t>
                      </a:r>
                      <a:r>
                        <a:rPr lang="hu-HU" sz="1400" dirty="0" err="1"/>
                        <a:t>intervention</a:t>
                      </a:r>
                      <a:r>
                        <a:rPr lang="hu-HU" sz="1400" dirty="0"/>
                        <a:t> </a:t>
                      </a:r>
                      <a:r>
                        <a:rPr lang="hu-HU" sz="1400" dirty="0" err="1"/>
                        <a:t>necessary</a:t>
                      </a:r>
                      <a:endParaRPr lang="hu-HU" sz="1400" dirty="0"/>
                    </a:p>
                    <a:p>
                      <a:r>
                        <a:rPr lang="hu-HU" sz="1400" dirty="0"/>
                        <a:t>RF: The </a:t>
                      </a:r>
                      <a:r>
                        <a:rPr lang="hu-HU" sz="1400" dirty="0" err="1"/>
                        <a:t>intervention</a:t>
                      </a:r>
                      <a:r>
                        <a:rPr lang="hu-HU" sz="1400" dirty="0"/>
                        <a:t> </a:t>
                      </a:r>
                      <a:r>
                        <a:rPr lang="hu-HU" sz="1400" dirty="0" err="1"/>
                        <a:t>was</a:t>
                      </a:r>
                      <a:r>
                        <a:rPr lang="hu-HU" sz="1400" dirty="0"/>
                        <a:t> </a:t>
                      </a:r>
                      <a:r>
                        <a:rPr lang="hu-HU" sz="1400" dirty="0" err="1"/>
                        <a:t>requested</a:t>
                      </a:r>
                      <a:r>
                        <a:rPr lang="hu-HU" sz="1400" dirty="0"/>
                        <a:t> </a:t>
                      </a:r>
                      <a:r>
                        <a:rPr lang="hu-HU" sz="1400" dirty="0" err="1"/>
                        <a:t>by</a:t>
                      </a:r>
                      <a:r>
                        <a:rPr lang="hu-HU" sz="1400" dirty="0"/>
                        <a:t> </a:t>
                      </a:r>
                      <a:r>
                        <a:rPr lang="hu-HU" sz="1400" dirty="0" err="1"/>
                        <a:t>the</a:t>
                      </a:r>
                      <a:r>
                        <a:rPr lang="hu-HU" sz="1400" dirty="0"/>
                        <a:t> </a:t>
                      </a:r>
                      <a:r>
                        <a:rPr lang="hu-HU" sz="1400" dirty="0" err="1"/>
                        <a:t>government</a:t>
                      </a:r>
                      <a:endParaRPr lang="hu-HU" sz="1400" dirty="0"/>
                    </a:p>
                    <a:p>
                      <a:endParaRPr lang="hu-HU" sz="1400" dirty="0"/>
                    </a:p>
                  </a:txBody>
                  <a:tcPr/>
                </a:tc>
                <a:tc>
                  <a:txBody>
                    <a:bodyPr/>
                    <a:lstStyle/>
                    <a:p>
                      <a:r>
                        <a:rPr lang="hu-HU" sz="1400" dirty="0" err="1"/>
                        <a:t>Syrian</a:t>
                      </a:r>
                      <a:r>
                        <a:rPr lang="hu-HU" sz="1400" dirty="0"/>
                        <a:t> Arab </a:t>
                      </a:r>
                      <a:r>
                        <a:rPr lang="hu-HU" sz="1400" dirty="0" err="1"/>
                        <a:t>Republic</a:t>
                      </a:r>
                      <a:r>
                        <a:rPr lang="hu-HU" sz="1400" dirty="0"/>
                        <a:t> </a:t>
                      </a:r>
                      <a:r>
                        <a:rPr lang="hu-HU" sz="1400" dirty="0" err="1"/>
                        <a:t>violated</a:t>
                      </a:r>
                      <a:r>
                        <a:rPr lang="hu-HU" sz="1400" dirty="0"/>
                        <a:t> </a:t>
                      </a:r>
                      <a:r>
                        <a:rPr lang="hu-HU" sz="1400" dirty="0" err="1"/>
                        <a:t>the</a:t>
                      </a:r>
                      <a:r>
                        <a:rPr lang="hu-HU" sz="1400" dirty="0"/>
                        <a:t> </a:t>
                      </a:r>
                      <a:r>
                        <a:rPr lang="hu-HU" sz="1400" dirty="0" err="1"/>
                        <a:t>rights</a:t>
                      </a:r>
                      <a:r>
                        <a:rPr lang="hu-HU" sz="1400" dirty="0"/>
                        <a:t> and </a:t>
                      </a:r>
                      <a:r>
                        <a:rPr lang="hu-HU" sz="1400" dirty="0" err="1"/>
                        <a:t>obligations</a:t>
                      </a:r>
                      <a:r>
                        <a:rPr lang="hu-HU" sz="1400" dirty="0"/>
                        <a:t> of </a:t>
                      </a:r>
                      <a:r>
                        <a:rPr lang="hu-HU" sz="1400" dirty="0" err="1"/>
                        <a:t>their</a:t>
                      </a:r>
                      <a:r>
                        <a:rPr lang="hu-HU" sz="1400" dirty="0"/>
                        <a:t> </a:t>
                      </a:r>
                      <a:r>
                        <a:rPr lang="hu-HU" sz="1400" dirty="0" err="1"/>
                        <a:t>respective</a:t>
                      </a:r>
                      <a:r>
                        <a:rPr lang="hu-HU" sz="1400" dirty="0"/>
                        <a:t> </a:t>
                      </a:r>
                      <a:r>
                        <a:rPr lang="hu-HU" sz="1400" dirty="0" err="1"/>
                        <a:t>founding</a:t>
                      </a:r>
                      <a:r>
                        <a:rPr lang="hu-HU" sz="1400" dirty="0"/>
                        <a:t> </a:t>
                      </a:r>
                      <a:r>
                        <a:rPr lang="hu-HU" sz="1400" dirty="0" err="1"/>
                        <a:t>treaties</a:t>
                      </a:r>
                      <a:endParaRPr lang="hu-HU" sz="1400" dirty="0"/>
                    </a:p>
                  </a:txBody>
                  <a:tcPr/>
                </a:tc>
                <a:tc>
                  <a:txBody>
                    <a:bodyPr/>
                    <a:lstStyle/>
                    <a:p>
                      <a:r>
                        <a:rPr lang="hu-HU" sz="1400" dirty="0"/>
                        <a:t>Civil </a:t>
                      </a:r>
                      <a:r>
                        <a:rPr lang="hu-HU" sz="1400" dirty="0" err="1"/>
                        <a:t>war</a:t>
                      </a:r>
                      <a:r>
                        <a:rPr lang="hu-HU" sz="1400" dirty="0"/>
                        <a:t>: </a:t>
                      </a:r>
                      <a:r>
                        <a:rPr lang="hu-HU" sz="1400" dirty="0" err="1"/>
                        <a:t>not</a:t>
                      </a:r>
                      <a:r>
                        <a:rPr lang="hu-HU" sz="1400" dirty="0"/>
                        <a:t> </a:t>
                      </a:r>
                      <a:r>
                        <a:rPr lang="hu-HU" sz="1400" dirty="0" err="1"/>
                        <a:t>the</a:t>
                      </a:r>
                      <a:r>
                        <a:rPr lang="hu-HU" sz="1400" dirty="0"/>
                        <a:t> </a:t>
                      </a:r>
                      <a:r>
                        <a:rPr lang="hu-HU" sz="1400" dirty="0" err="1"/>
                        <a:t>concern</a:t>
                      </a:r>
                      <a:r>
                        <a:rPr lang="hu-HU" sz="1400" dirty="0"/>
                        <a:t> of </a:t>
                      </a:r>
                      <a:r>
                        <a:rPr lang="hu-HU" sz="1400" dirty="0" err="1"/>
                        <a:t>the</a:t>
                      </a:r>
                      <a:r>
                        <a:rPr lang="hu-HU" sz="1400" dirty="0"/>
                        <a:t> </a:t>
                      </a:r>
                      <a:r>
                        <a:rPr lang="hu-HU" sz="1400" dirty="0" err="1"/>
                        <a:t>internationa</a:t>
                      </a:r>
                      <a:r>
                        <a:rPr lang="hu-HU" sz="1400" dirty="0"/>
                        <a:t> </a:t>
                      </a:r>
                      <a:r>
                        <a:rPr lang="hu-HU" sz="1400" dirty="0" err="1"/>
                        <a:t>community</a:t>
                      </a:r>
                      <a:r>
                        <a:rPr lang="hu-HU" sz="1400" dirty="0"/>
                        <a:t>, BUT</a:t>
                      </a:r>
                    </a:p>
                    <a:p>
                      <a:pPr marL="285750" indent="-285750">
                        <a:buFont typeface="Arial" panose="020B0604020202020204" pitchFamily="34" charset="0"/>
                        <a:buChar char="•"/>
                      </a:pPr>
                      <a:r>
                        <a:rPr lang="hu-HU" sz="1400" dirty="0" err="1"/>
                        <a:t>Violation</a:t>
                      </a:r>
                      <a:r>
                        <a:rPr lang="hu-HU" sz="1400" dirty="0"/>
                        <a:t> of </a:t>
                      </a:r>
                      <a:r>
                        <a:rPr lang="hu-HU" sz="1400" dirty="0" err="1"/>
                        <a:t>jus</a:t>
                      </a:r>
                      <a:r>
                        <a:rPr lang="hu-HU" sz="1400" dirty="0"/>
                        <a:t> </a:t>
                      </a:r>
                      <a:r>
                        <a:rPr lang="hu-HU" sz="1400" dirty="0" err="1"/>
                        <a:t>cogens</a:t>
                      </a:r>
                      <a:r>
                        <a:rPr lang="hu-HU" sz="1400" dirty="0"/>
                        <a:t> </a:t>
                      </a:r>
                      <a:r>
                        <a:rPr lang="hu-HU" sz="1400" dirty="0" err="1"/>
                        <a:t>norms</a:t>
                      </a:r>
                      <a:r>
                        <a:rPr lang="hu-HU" sz="1400" dirty="0"/>
                        <a:t> (</a:t>
                      </a:r>
                      <a:r>
                        <a:rPr lang="hu-HU" sz="1400" dirty="0" err="1"/>
                        <a:t>HRs</a:t>
                      </a:r>
                      <a:r>
                        <a:rPr lang="hu-HU" sz="1400" dirty="0"/>
                        <a:t>)</a:t>
                      </a:r>
                    </a:p>
                    <a:p>
                      <a:pPr marL="285750" indent="-285750">
                        <a:buFont typeface="Arial" panose="020B0604020202020204" pitchFamily="34" charset="0"/>
                        <a:buChar char="•"/>
                      </a:pPr>
                      <a:r>
                        <a:rPr lang="hu-HU" sz="1400" kern="1200" dirty="0">
                          <a:solidFill>
                            <a:schemeClr val="dk1"/>
                          </a:solidFill>
                          <a:latin typeface="+mn-lt"/>
                          <a:ea typeface="+mn-ea"/>
                          <a:cs typeface="+mn-cs"/>
                        </a:rPr>
                        <a:t>In </a:t>
                      </a:r>
                      <a:r>
                        <a:rPr lang="hu-HU" sz="1400" kern="1200" dirty="0" err="1">
                          <a:solidFill>
                            <a:schemeClr val="dk1"/>
                          </a:solidFill>
                          <a:latin typeface="+mn-lt"/>
                          <a:ea typeface="+mn-ea"/>
                          <a:cs typeface="+mn-cs"/>
                        </a:rPr>
                        <a:t>case</a:t>
                      </a:r>
                      <a:r>
                        <a:rPr lang="hu-HU" sz="1400" kern="1200" dirty="0">
                          <a:solidFill>
                            <a:schemeClr val="dk1"/>
                          </a:solidFill>
                          <a:latin typeface="+mn-lt"/>
                          <a:ea typeface="+mn-ea"/>
                          <a:cs typeface="+mn-cs"/>
                        </a:rPr>
                        <a:t> of </a:t>
                      </a:r>
                      <a:r>
                        <a:rPr lang="hu-HU" sz="1400" kern="1200" dirty="0" err="1">
                          <a:solidFill>
                            <a:schemeClr val="dk1"/>
                          </a:solidFill>
                          <a:latin typeface="+mn-lt"/>
                          <a:ea typeface="+mn-ea"/>
                          <a:cs typeface="+mn-cs"/>
                        </a:rPr>
                        <a:t>escalation</a:t>
                      </a:r>
                      <a:r>
                        <a:rPr lang="hu-HU" sz="1400" kern="1200" dirty="0">
                          <a:solidFill>
                            <a:schemeClr val="dk1"/>
                          </a:solidFill>
                          <a:latin typeface="+mn-lt"/>
                          <a:ea typeface="+mn-ea"/>
                          <a:cs typeface="+mn-cs"/>
                        </a:rPr>
                        <a:t>:  </a:t>
                      </a:r>
                      <a:r>
                        <a:rPr lang="hu-HU" sz="1400" kern="1200" dirty="0" err="1">
                          <a:solidFill>
                            <a:schemeClr val="dk1"/>
                          </a:solidFill>
                          <a:latin typeface="+mn-lt"/>
                          <a:ea typeface="+mn-ea"/>
                          <a:cs typeface="+mn-cs"/>
                        </a:rPr>
                        <a:t>it</a:t>
                      </a:r>
                      <a:r>
                        <a:rPr lang="hu-HU" sz="1400" kern="1200" dirty="0">
                          <a:solidFill>
                            <a:schemeClr val="dk1"/>
                          </a:solidFill>
                          <a:latin typeface="+mn-lt"/>
                          <a:ea typeface="+mn-ea"/>
                          <a:cs typeface="+mn-cs"/>
                        </a:rPr>
                        <a:t> </a:t>
                      </a:r>
                      <a:r>
                        <a:rPr lang="hu-HU" sz="1400" kern="1200" dirty="0" err="1">
                          <a:solidFill>
                            <a:schemeClr val="dk1"/>
                          </a:solidFill>
                          <a:latin typeface="+mn-lt"/>
                          <a:ea typeface="+mn-ea"/>
                          <a:cs typeface="+mn-cs"/>
                        </a:rPr>
                        <a:t>may</a:t>
                      </a:r>
                      <a:r>
                        <a:rPr lang="hu-HU" sz="1400" kern="1200" dirty="0">
                          <a:solidFill>
                            <a:schemeClr val="dk1"/>
                          </a:solidFill>
                          <a:latin typeface="+mn-lt"/>
                          <a:ea typeface="+mn-ea"/>
                          <a:cs typeface="+mn-cs"/>
                        </a:rPr>
                        <a:t> be </a:t>
                      </a:r>
                      <a:r>
                        <a:rPr lang="hu-HU" sz="1400" kern="1200" dirty="0" err="1">
                          <a:solidFill>
                            <a:schemeClr val="dk1"/>
                          </a:solidFill>
                          <a:latin typeface="+mn-lt"/>
                          <a:ea typeface="+mn-ea"/>
                          <a:cs typeface="+mn-cs"/>
                        </a:rPr>
                        <a:t>either</a:t>
                      </a:r>
                      <a:r>
                        <a:rPr lang="hu-HU" sz="1400" kern="1200" dirty="0">
                          <a:solidFill>
                            <a:schemeClr val="dk1"/>
                          </a:solidFill>
                          <a:latin typeface="+mn-lt"/>
                          <a:ea typeface="+mn-ea"/>
                          <a:cs typeface="+mn-cs"/>
                        </a:rPr>
                        <a:t> „</a:t>
                      </a:r>
                      <a:r>
                        <a:rPr lang="en-US" sz="1400" b="0" i="0" kern="1200" dirty="0">
                          <a:solidFill>
                            <a:schemeClr val="dk1"/>
                          </a:solidFill>
                          <a:effectLst/>
                          <a:latin typeface="+mn-lt"/>
                          <a:ea typeface="+mn-ea"/>
                          <a:cs typeface="+mn-cs"/>
                        </a:rPr>
                        <a:t>dispute, the continuance of which is likely to endanger the maintenance of international peace and security</a:t>
                      </a:r>
                      <a:r>
                        <a:rPr lang="hu-HU" sz="1400" b="0" i="0" kern="1200" dirty="0">
                          <a:solidFill>
                            <a:schemeClr val="dk1"/>
                          </a:solidFill>
                          <a:effectLst/>
                          <a:latin typeface="+mn-lt"/>
                          <a:ea typeface="+mn-ea"/>
                          <a:cs typeface="+mn-cs"/>
                        </a:rPr>
                        <a:t>” OR „</a:t>
                      </a:r>
                      <a:r>
                        <a:rPr lang="en-US" sz="1400" b="0" i="0" kern="1200" dirty="0">
                          <a:solidFill>
                            <a:schemeClr val="dk1"/>
                          </a:solidFill>
                          <a:effectLst/>
                          <a:latin typeface="+mn-lt"/>
                          <a:ea typeface="+mn-ea"/>
                          <a:cs typeface="+mn-cs"/>
                        </a:rPr>
                        <a:t>threat to the peace, breach of the peace, or act of aggression</a:t>
                      </a:r>
                      <a:r>
                        <a:rPr lang="hu-HU" sz="1400" b="0" i="0" kern="1200" dirty="0">
                          <a:solidFill>
                            <a:schemeClr val="dk1"/>
                          </a:solidFill>
                          <a:effectLst/>
                          <a:latin typeface="+mn-lt"/>
                          <a:ea typeface="+mn-ea"/>
                          <a:cs typeface="+mn-cs"/>
                        </a:rPr>
                        <a:t>”</a:t>
                      </a:r>
                      <a:endParaRPr lang="hu-HU" sz="1400" kern="1200" dirty="0">
                        <a:solidFill>
                          <a:schemeClr val="dk1"/>
                        </a:solidFill>
                        <a:latin typeface="+mn-lt"/>
                        <a:ea typeface="+mn-ea"/>
                        <a:cs typeface="+mn-cs"/>
                      </a:endParaRPr>
                    </a:p>
                    <a:p>
                      <a:endParaRPr lang="hu-HU" sz="1400" dirty="0"/>
                    </a:p>
                  </a:txBody>
                  <a:tcPr/>
                </a:tc>
                <a:tc>
                  <a:txBody>
                    <a:bodyPr/>
                    <a:lstStyle/>
                    <a:p>
                      <a:pPr marL="285750" indent="-285750">
                        <a:buFont typeface="Arial" panose="020B0604020202020204" pitchFamily="34" charset="0"/>
                        <a:buChar char="•"/>
                      </a:pPr>
                      <a:r>
                        <a:rPr lang="hu-HU" sz="1400" kern="1200" dirty="0">
                          <a:solidFill>
                            <a:schemeClr val="dk1"/>
                          </a:solidFill>
                          <a:latin typeface="+mn-lt"/>
                          <a:ea typeface="+mn-ea"/>
                          <a:cs typeface="+mn-cs"/>
                        </a:rPr>
                        <a:t>Human </a:t>
                      </a:r>
                      <a:r>
                        <a:rPr lang="hu-HU" sz="1400" kern="1200" dirty="0" err="1">
                          <a:solidFill>
                            <a:schemeClr val="dk1"/>
                          </a:solidFill>
                          <a:latin typeface="+mn-lt"/>
                          <a:ea typeface="+mn-ea"/>
                          <a:cs typeface="+mn-cs"/>
                        </a:rPr>
                        <a:t>rights</a:t>
                      </a:r>
                      <a:r>
                        <a:rPr lang="hu-HU" sz="1400" kern="1200" dirty="0">
                          <a:solidFill>
                            <a:schemeClr val="dk1"/>
                          </a:solidFill>
                          <a:latin typeface="+mn-lt"/>
                          <a:ea typeface="+mn-ea"/>
                          <a:cs typeface="+mn-cs"/>
                        </a:rPr>
                        <a:t> </a:t>
                      </a:r>
                      <a:r>
                        <a:rPr lang="hu-HU" sz="1400" kern="1200" dirty="0" err="1">
                          <a:solidFill>
                            <a:schemeClr val="dk1"/>
                          </a:solidFill>
                          <a:latin typeface="+mn-lt"/>
                          <a:ea typeface="+mn-ea"/>
                          <a:cs typeface="+mn-cs"/>
                        </a:rPr>
                        <a:t>violations</a:t>
                      </a:r>
                      <a:r>
                        <a:rPr lang="hu-HU" sz="1400" kern="1200" dirty="0">
                          <a:solidFill>
                            <a:schemeClr val="dk1"/>
                          </a:solidFill>
                          <a:latin typeface="+mn-lt"/>
                          <a:ea typeface="+mn-ea"/>
                          <a:cs typeface="+mn-cs"/>
                        </a:rPr>
                        <a:t> (</a:t>
                      </a:r>
                      <a:r>
                        <a:rPr lang="hu-HU" sz="1400" kern="1200" dirty="0" err="1">
                          <a:solidFill>
                            <a:schemeClr val="dk1"/>
                          </a:solidFill>
                          <a:latin typeface="+mn-lt"/>
                          <a:ea typeface="+mn-ea"/>
                          <a:cs typeface="+mn-cs"/>
                        </a:rPr>
                        <a:t>on</a:t>
                      </a:r>
                      <a:r>
                        <a:rPr lang="hu-HU" sz="1400" kern="1200" dirty="0">
                          <a:solidFill>
                            <a:schemeClr val="dk1"/>
                          </a:solidFill>
                          <a:latin typeface="+mn-lt"/>
                          <a:ea typeface="+mn-ea"/>
                          <a:cs typeface="+mn-cs"/>
                        </a:rPr>
                        <a:t> </a:t>
                      </a:r>
                      <a:r>
                        <a:rPr lang="hu-HU" sz="1400" kern="1200" dirty="0" err="1">
                          <a:solidFill>
                            <a:schemeClr val="dk1"/>
                          </a:solidFill>
                          <a:latin typeface="+mn-lt"/>
                          <a:ea typeface="+mn-ea"/>
                          <a:cs typeface="+mn-cs"/>
                        </a:rPr>
                        <a:t>both</a:t>
                      </a:r>
                      <a:r>
                        <a:rPr lang="hu-HU" sz="1400" kern="1200" dirty="0">
                          <a:solidFill>
                            <a:schemeClr val="dk1"/>
                          </a:solidFill>
                          <a:latin typeface="+mn-lt"/>
                          <a:ea typeface="+mn-ea"/>
                          <a:cs typeface="+mn-cs"/>
                        </a:rPr>
                        <a:t> </a:t>
                      </a:r>
                      <a:r>
                        <a:rPr lang="hu-HU" sz="1400" kern="1200" dirty="0" err="1">
                          <a:solidFill>
                            <a:schemeClr val="dk1"/>
                          </a:solidFill>
                          <a:latin typeface="+mn-lt"/>
                          <a:ea typeface="+mn-ea"/>
                          <a:cs typeface="+mn-cs"/>
                        </a:rPr>
                        <a:t>sides</a:t>
                      </a:r>
                      <a:r>
                        <a:rPr lang="hu-HU" sz="1400" kern="1200" dirty="0">
                          <a:solidFill>
                            <a:schemeClr val="dk1"/>
                          </a:solidFill>
                          <a:latin typeface="+mn-lt"/>
                          <a:ea typeface="+mn-ea"/>
                          <a:cs typeface="+mn-cs"/>
                        </a:rPr>
                        <a:t>) → </a:t>
                      </a:r>
                      <a:r>
                        <a:rPr lang="hu-HU" sz="1400" kern="1200" dirty="0" err="1">
                          <a:solidFill>
                            <a:schemeClr val="dk1"/>
                          </a:solidFill>
                          <a:latin typeface="+mn-lt"/>
                          <a:ea typeface="+mn-ea"/>
                          <a:cs typeface="+mn-cs"/>
                        </a:rPr>
                        <a:t>requires</a:t>
                      </a:r>
                      <a:r>
                        <a:rPr lang="hu-HU" sz="1400" kern="1200" dirty="0">
                          <a:solidFill>
                            <a:schemeClr val="dk1"/>
                          </a:solidFill>
                          <a:latin typeface="+mn-lt"/>
                          <a:ea typeface="+mn-ea"/>
                          <a:cs typeface="+mn-cs"/>
                        </a:rPr>
                        <a:t> </a:t>
                      </a:r>
                      <a:r>
                        <a:rPr lang="hu-HU" sz="1400" kern="1200" dirty="0" err="1">
                          <a:solidFill>
                            <a:schemeClr val="dk1"/>
                          </a:solidFill>
                          <a:latin typeface="+mn-lt"/>
                          <a:ea typeface="+mn-ea"/>
                          <a:cs typeface="+mn-cs"/>
                        </a:rPr>
                        <a:t>action</a:t>
                      </a:r>
                      <a:endParaRPr lang="hu-HU" sz="1400" kern="1200" dirty="0">
                        <a:solidFill>
                          <a:schemeClr val="dk1"/>
                        </a:solidFill>
                        <a:latin typeface="+mn-lt"/>
                        <a:ea typeface="+mn-ea"/>
                        <a:cs typeface="+mn-cs"/>
                      </a:endParaRPr>
                    </a:p>
                    <a:p>
                      <a:pPr marL="285750" indent="-285750">
                        <a:buFont typeface="Arial" panose="020B0604020202020204" pitchFamily="34" charset="0"/>
                        <a:buChar char="•"/>
                      </a:pPr>
                      <a:r>
                        <a:rPr lang="hu-HU" sz="1400" kern="1200" dirty="0" err="1">
                          <a:solidFill>
                            <a:schemeClr val="dk1"/>
                          </a:solidFill>
                          <a:latin typeface="+mn-lt"/>
                          <a:ea typeface="+mn-ea"/>
                          <a:cs typeface="+mn-cs"/>
                        </a:rPr>
                        <a:t>Use</a:t>
                      </a:r>
                      <a:r>
                        <a:rPr lang="hu-HU" sz="1400" kern="1200" dirty="0">
                          <a:solidFill>
                            <a:schemeClr val="dk1"/>
                          </a:solidFill>
                          <a:latin typeface="+mn-lt"/>
                          <a:ea typeface="+mn-ea"/>
                          <a:cs typeface="+mn-cs"/>
                        </a:rPr>
                        <a:t> of </a:t>
                      </a:r>
                      <a:r>
                        <a:rPr lang="hu-HU" sz="1400" kern="1200" dirty="0" err="1">
                          <a:solidFill>
                            <a:schemeClr val="dk1"/>
                          </a:solidFill>
                          <a:latin typeface="+mn-lt"/>
                          <a:ea typeface="+mn-ea"/>
                          <a:cs typeface="+mn-cs"/>
                        </a:rPr>
                        <a:t>weapons</a:t>
                      </a:r>
                      <a:r>
                        <a:rPr lang="hu-HU" sz="1400" kern="1200" dirty="0">
                          <a:solidFill>
                            <a:schemeClr val="dk1"/>
                          </a:solidFill>
                          <a:latin typeface="+mn-lt"/>
                          <a:ea typeface="+mn-ea"/>
                          <a:cs typeface="+mn-cs"/>
                        </a:rPr>
                        <a:t> of </a:t>
                      </a:r>
                      <a:r>
                        <a:rPr lang="hu-HU" sz="1400" kern="1200" dirty="0" err="1">
                          <a:solidFill>
                            <a:schemeClr val="dk1"/>
                          </a:solidFill>
                          <a:latin typeface="+mn-lt"/>
                          <a:ea typeface="+mn-ea"/>
                          <a:cs typeface="+mn-cs"/>
                        </a:rPr>
                        <a:t>mass</a:t>
                      </a:r>
                      <a:r>
                        <a:rPr lang="hu-HU" sz="1400" kern="1200" dirty="0">
                          <a:solidFill>
                            <a:schemeClr val="dk1"/>
                          </a:solidFill>
                          <a:latin typeface="+mn-lt"/>
                          <a:ea typeface="+mn-ea"/>
                          <a:cs typeface="+mn-cs"/>
                        </a:rPr>
                        <a:t> </a:t>
                      </a:r>
                      <a:r>
                        <a:rPr lang="hu-HU" sz="1400" kern="1200" dirty="0" err="1">
                          <a:solidFill>
                            <a:schemeClr val="dk1"/>
                          </a:solidFill>
                          <a:latin typeface="+mn-lt"/>
                          <a:ea typeface="+mn-ea"/>
                          <a:cs typeface="+mn-cs"/>
                        </a:rPr>
                        <a:t>destruction</a:t>
                      </a:r>
                      <a:r>
                        <a:rPr lang="hu-HU" sz="1400" kern="1200" dirty="0">
                          <a:solidFill>
                            <a:schemeClr val="dk1"/>
                          </a:solidFill>
                          <a:latin typeface="+mn-lt"/>
                          <a:ea typeface="+mn-ea"/>
                          <a:cs typeface="+mn-cs"/>
                        </a:rPr>
                        <a:t> → </a:t>
                      </a:r>
                      <a:r>
                        <a:rPr lang="hu-HU" sz="1400" kern="1200" dirty="0" err="1">
                          <a:solidFill>
                            <a:schemeClr val="dk1"/>
                          </a:solidFill>
                          <a:latin typeface="+mn-lt"/>
                          <a:ea typeface="+mn-ea"/>
                          <a:cs typeface="+mn-cs"/>
                        </a:rPr>
                        <a:t>requires</a:t>
                      </a:r>
                      <a:r>
                        <a:rPr lang="hu-HU" sz="1400" kern="1200" dirty="0">
                          <a:solidFill>
                            <a:schemeClr val="dk1"/>
                          </a:solidFill>
                          <a:latin typeface="+mn-lt"/>
                          <a:ea typeface="+mn-ea"/>
                          <a:cs typeface="+mn-cs"/>
                        </a:rPr>
                        <a:t> </a:t>
                      </a:r>
                      <a:r>
                        <a:rPr lang="hu-HU" sz="1400" kern="1200" dirty="0" err="1">
                          <a:solidFill>
                            <a:schemeClr val="dk1"/>
                          </a:solidFill>
                          <a:latin typeface="+mn-lt"/>
                          <a:ea typeface="+mn-ea"/>
                          <a:cs typeface="+mn-cs"/>
                        </a:rPr>
                        <a:t>action</a:t>
                      </a:r>
                      <a:endParaRPr lang="hu-HU" sz="1400" kern="1200" dirty="0">
                        <a:solidFill>
                          <a:schemeClr val="dk1"/>
                        </a:solidFill>
                        <a:latin typeface="+mn-lt"/>
                        <a:ea typeface="+mn-ea"/>
                        <a:cs typeface="+mn-cs"/>
                      </a:endParaRPr>
                    </a:p>
                    <a:p>
                      <a:pPr marL="285750" indent="-285750">
                        <a:buFont typeface="Arial" panose="020B0604020202020204" pitchFamily="34" charset="0"/>
                        <a:buChar char="•"/>
                      </a:pPr>
                      <a:r>
                        <a:rPr lang="hu-HU" sz="1400" kern="1200" dirty="0" err="1">
                          <a:solidFill>
                            <a:schemeClr val="dk1"/>
                          </a:solidFill>
                          <a:latin typeface="+mn-lt"/>
                          <a:ea typeface="+mn-ea"/>
                          <a:cs typeface="+mn-cs"/>
                        </a:rPr>
                        <a:t>Use</a:t>
                      </a:r>
                      <a:r>
                        <a:rPr lang="hu-HU" sz="1400" kern="1200" dirty="0">
                          <a:solidFill>
                            <a:schemeClr val="dk1"/>
                          </a:solidFill>
                          <a:latin typeface="+mn-lt"/>
                          <a:ea typeface="+mn-ea"/>
                          <a:cs typeface="+mn-cs"/>
                        </a:rPr>
                        <a:t> of </a:t>
                      </a:r>
                      <a:r>
                        <a:rPr lang="hu-HU" sz="1400" kern="1200" dirty="0" err="1">
                          <a:solidFill>
                            <a:schemeClr val="dk1"/>
                          </a:solidFill>
                          <a:latin typeface="+mn-lt"/>
                          <a:ea typeface="+mn-ea"/>
                          <a:cs typeface="+mn-cs"/>
                        </a:rPr>
                        <a:t>weapons</a:t>
                      </a:r>
                      <a:endParaRPr lang="hu-HU" sz="1400" kern="1200" dirty="0">
                        <a:solidFill>
                          <a:schemeClr val="dk1"/>
                        </a:solidFill>
                        <a:latin typeface="+mn-lt"/>
                        <a:ea typeface="+mn-ea"/>
                        <a:cs typeface="+mn-cs"/>
                      </a:endParaRPr>
                    </a:p>
                  </a:txBody>
                  <a:tcPr/>
                </a:tc>
                <a:extLst>
                  <a:ext uri="{0D108BD9-81ED-4DB2-BD59-A6C34878D82A}">
                    <a16:rowId xmlns:a16="http://schemas.microsoft.com/office/drawing/2014/main" val="772247915"/>
                  </a:ext>
                </a:extLst>
              </a:tr>
            </a:tbl>
          </a:graphicData>
        </a:graphic>
      </p:graphicFrame>
    </p:spTree>
    <p:extLst>
      <p:ext uri="{BB962C8B-B14F-4D97-AF65-F5344CB8AC3E}">
        <p14:creationId xmlns:p14="http://schemas.microsoft.com/office/powerpoint/2010/main" val="4262907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a:extLst>
              <a:ext uri="{FF2B5EF4-FFF2-40B4-BE49-F238E27FC236}">
                <a16:creationId xmlns:a16="http://schemas.microsoft.com/office/drawing/2014/main" id="{9C5E9974-9CE5-12CE-B080-171262C8E667}"/>
              </a:ext>
            </a:extLst>
          </p:cNvPr>
          <p:cNvSpPr/>
          <p:nvPr/>
        </p:nvSpPr>
        <p:spPr>
          <a:xfrm>
            <a:off x="0" y="0"/>
            <a:ext cx="12192000" cy="1096436"/>
          </a:xfrm>
          <a:prstGeom prst="rect">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6" name="Kép 5" descr="A képen szöveg látható&#10;&#10;Automatikusan generált leírás">
            <a:extLst>
              <a:ext uri="{FF2B5EF4-FFF2-40B4-BE49-F238E27FC236}">
                <a16:creationId xmlns:a16="http://schemas.microsoft.com/office/drawing/2014/main" id="{B4A06AFE-F1CB-4A6F-F04B-C4BC6830A9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1143" y="92357"/>
            <a:ext cx="3410855" cy="899018"/>
          </a:xfrm>
          <a:prstGeom prst="rect">
            <a:avLst/>
          </a:prstGeom>
        </p:spPr>
      </p:pic>
      <p:sp>
        <p:nvSpPr>
          <p:cNvPr id="7" name="Cím 1">
            <a:extLst>
              <a:ext uri="{FF2B5EF4-FFF2-40B4-BE49-F238E27FC236}">
                <a16:creationId xmlns:a16="http://schemas.microsoft.com/office/drawing/2014/main" id="{F737E8DD-CB45-17B1-C2C6-4E38F9BDA87F}"/>
              </a:ext>
            </a:extLst>
          </p:cNvPr>
          <p:cNvSpPr>
            <a:spLocks noGrp="1"/>
          </p:cNvSpPr>
          <p:nvPr>
            <p:ph type="title"/>
          </p:nvPr>
        </p:nvSpPr>
        <p:spPr>
          <a:xfrm>
            <a:off x="177834" y="300879"/>
            <a:ext cx="7627846" cy="485329"/>
          </a:xfrm>
        </p:spPr>
        <p:txBody>
          <a:bodyPr anchor="b">
            <a:normAutofit/>
          </a:bodyPr>
          <a:lstStyle/>
          <a:p>
            <a:r>
              <a:rPr lang="hu-HU" sz="2800" dirty="0">
                <a:solidFill>
                  <a:schemeClr val="bg1"/>
                </a:solidFill>
              </a:rPr>
              <a:t>Legal assessment framework</a:t>
            </a:r>
            <a:endParaRPr lang="en-US" sz="2800" dirty="0">
              <a:solidFill>
                <a:schemeClr val="bg1"/>
              </a:solidFill>
            </a:endParaRPr>
          </a:p>
        </p:txBody>
      </p:sp>
      <p:pic>
        <p:nvPicPr>
          <p:cNvPr id="8" name="Obrázek 5">
            <a:extLst>
              <a:ext uri="{FF2B5EF4-FFF2-40B4-BE49-F238E27FC236}">
                <a16:creationId xmlns:a16="http://schemas.microsoft.com/office/drawing/2014/main" id="{DBDADF84-706A-4335-8DDF-8BAE13B5A9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51266" y="5953478"/>
            <a:ext cx="960217" cy="731312"/>
          </a:xfrm>
          <a:prstGeom prst="rect">
            <a:avLst/>
          </a:prstGeom>
        </p:spPr>
      </p:pic>
      <p:sp>
        <p:nvSpPr>
          <p:cNvPr id="9" name="Tartalom helye 2">
            <a:extLst>
              <a:ext uri="{FF2B5EF4-FFF2-40B4-BE49-F238E27FC236}">
                <a16:creationId xmlns:a16="http://schemas.microsoft.com/office/drawing/2014/main" id="{917F35DE-068B-D803-5FF3-EEBB68446A42}"/>
              </a:ext>
            </a:extLst>
          </p:cNvPr>
          <p:cNvSpPr txBox="1">
            <a:spLocks/>
          </p:cNvSpPr>
          <p:nvPr/>
        </p:nvSpPr>
        <p:spPr>
          <a:xfrm>
            <a:off x="280517" y="1366259"/>
            <a:ext cx="7139614" cy="51908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hu-HU" dirty="0"/>
          </a:p>
        </p:txBody>
      </p:sp>
      <p:sp>
        <p:nvSpPr>
          <p:cNvPr id="2" name="Tartalom helye 2">
            <a:extLst>
              <a:ext uri="{FF2B5EF4-FFF2-40B4-BE49-F238E27FC236}">
                <a16:creationId xmlns:a16="http://schemas.microsoft.com/office/drawing/2014/main" id="{80AAB1EA-3409-7F7E-BA61-EAF84E0A716C}"/>
              </a:ext>
            </a:extLst>
          </p:cNvPr>
          <p:cNvSpPr txBox="1">
            <a:spLocks/>
          </p:cNvSpPr>
          <p:nvPr/>
        </p:nvSpPr>
        <p:spPr>
          <a:xfrm>
            <a:off x="280516" y="1305299"/>
            <a:ext cx="10882784" cy="51908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hu-HU" dirty="0"/>
          </a:p>
        </p:txBody>
      </p:sp>
      <p:graphicFrame>
        <p:nvGraphicFramePr>
          <p:cNvPr id="4" name="Táblázat 9">
            <a:extLst>
              <a:ext uri="{FF2B5EF4-FFF2-40B4-BE49-F238E27FC236}">
                <a16:creationId xmlns:a16="http://schemas.microsoft.com/office/drawing/2014/main" id="{FA0B8B63-B706-8C22-75EF-F2213AD7180D}"/>
              </a:ext>
            </a:extLst>
          </p:cNvPr>
          <p:cNvGraphicFramePr>
            <a:graphicFrameLocks noGrp="1"/>
          </p:cNvGraphicFramePr>
          <p:nvPr>
            <p:extLst>
              <p:ext uri="{D42A27DB-BD31-4B8C-83A1-F6EECF244321}">
                <p14:modId xmlns:p14="http://schemas.microsoft.com/office/powerpoint/2010/main" val="1241679622"/>
              </p:ext>
            </p:extLst>
          </p:nvPr>
        </p:nvGraphicFramePr>
        <p:xfrm>
          <a:off x="556260" y="1366260"/>
          <a:ext cx="10395005" cy="4271775"/>
        </p:xfrm>
        <a:graphic>
          <a:graphicData uri="http://schemas.openxmlformats.org/drawingml/2006/table">
            <a:tbl>
              <a:tblPr firstRow="1" firstCol="1" bandRow="1">
                <a:tableStyleId>{F5AB1C69-6EDB-4FF4-983F-18BD219EF322}</a:tableStyleId>
              </a:tblPr>
              <a:tblGrid>
                <a:gridCol w="2079001">
                  <a:extLst>
                    <a:ext uri="{9D8B030D-6E8A-4147-A177-3AD203B41FA5}">
                      <a16:colId xmlns:a16="http://schemas.microsoft.com/office/drawing/2014/main" val="1912057166"/>
                    </a:ext>
                  </a:extLst>
                </a:gridCol>
                <a:gridCol w="2079001">
                  <a:extLst>
                    <a:ext uri="{9D8B030D-6E8A-4147-A177-3AD203B41FA5}">
                      <a16:colId xmlns:a16="http://schemas.microsoft.com/office/drawing/2014/main" val="1508390990"/>
                    </a:ext>
                  </a:extLst>
                </a:gridCol>
                <a:gridCol w="2079001">
                  <a:extLst>
                    <a:ext uri="{9D8B030D-6E8A-4147-A177-3AD203B41FA5}">
                      <a16:colId xmlns:a16="http://schemas.microsoft.com/office/drawing/2014/main" val="1812630627"/>
                    </a:ext>
                  </a:extLst>
                </a:gridCol>
                <a:gridCol w="2079001">
                  <a:extLst>
                    <a:ext uri="{9D8B030D-6E8A-4147-A177-3AD203B41FA5}">
                      <a16:colId xmlns:a16="http://schemas.microsoft.com/office/drawing/2014/main" val="855028153"/>
                    </a:ext>
                  </a:extLst>
                </a:gridCol>
                <a:gridCol w="2079001">
                  <a:extLst>
                    <a:ext uri="{9D8B030D-6E8A-4147-A177-3AD203B41FA5}">
                      <a16:colId xmlns:a16="http://schemas.microsoft.com/office/drawing/2014/main" val="3186853319"/>
                    </a:ext>
                  </a:extLst>
                </a:gridCol>
              </a:tblGrid>
              <a:tr h="766575">
                <a:tc>
                  <a:txBody>
                    <a:bodyPr/>
                    <a:lstStyle/>
                    <a:p>
                      <a:endParaRPr lang="hu-HU" dirty="0"/>
                    </a:p>
                  </a:txBody>
                  <a:tcPr/>
                </a:tc>
                <a:tc>
                  <a:txBody>
                    <a:bodyPr/>
                    <a:lstStyle/>
                    <a:p>
                      <a:r>
                        <a:rPr lang="hu-HU" dirty="0"/>
                        <a:t>State level</a:t>
                      </a:r>
                    </a:p>
                  </a:txBody>
                  <a:tcPr/>
                </a:tc>
                <a:tc>
                  <a:txBody>
                    <a:bodyPr/>
                    <a:lstStyle/>
                    <a:p>
                      <a:r>
                        <a:rPr lang="hu-HU" dirty="0" err="1"/>
                        <a:t>Regional</a:t>
                      </a:r>
                      <a:r>
                        <a:rPr lang="hu-HU" dirty="0"/>
                        <a:t> </a:t>
                      </a:r>
                      <a:r>
                        <a:rPr lang="hu-HU" dirty="0" err="1"/>
                        <a:t>int’l</a:t>
                      </a:r>
                      <a:r>
                        <a:rPr lang="hu-HU" dirty="0"/>
                        <a:t> </a:t>
                      </a:r>
                      <a:r>
                        <a:rPr lang="hu-HU" dirty="0" err="1"/>
                        <a:t>orgs</a:t>
                      </a:r>
                      <a:r>
                        <a:rPr lang="hu-HU" dirty="0"/>
                        <a:t> (</a:t>
                      </a:r>
                      <a:r>
                        <a:rPr lang="hu-HU" dirty="0" err="1"/>
                        <a:t>if</a:t>
                      </a:r>
                      <a:r>
                        <a:rPr lang="hu-HU" dirty="0"/>
                        <a:t> </a:t>
                      </a:r>
                      <a:r>
                        <a:rPr lang="hu-HU" dirty="0" err="1"/>
                        <a:t>any</a:t>
                      </a:r>
                      <a:r>
                        <a:rPr lang="hu-HU" dirty="0"/>
                        <a:t>)</a:t>
                      </a:r>
                    </a:p>
                  </a:txBody>
                  <a:tcPr/>
                </a:tc>
                <a:tc>
                  <a:txBody>
                    <a:bodyPr/>
                    <a:lstStyle/>
                    <a:p>
                      <a:r>
                        <a:rPr lang="hu-HU" dirty="0"/>
                        <a:t>UN (and UN </a:t>
                      </a:r>
                      <a:r>
                        <a:rPr lang="hu-HU" dirty="0" err="1"/>
                        <a:t>family</a:t>
                      </a:r>
                      <a:r>
                        <a:rPr lang="hu-HU" dirty="0"/>
                        <a:t>)</a:t>
                      </a:r>
                    </a:p>
                  </a:txBody>
                  <a:tcPr/>
                </a:tc>
                <a:tc>
                  <a:txBody>
                    <a:bodyPr/>
                    <a:lstStyle/>
                    <a:p>
                      <a:r>
                        <a:rPr lang="hu-HU" dirty="0" err="1"/>
                        <a:t>Other</a:t>
                      </a:r>
                      <a:r>
                        <a:rPr lang="hu-HU" dirty="0"/>
                        <a:t> </a:t>
                      </a:r>
                      <a:r>
                        <a:rPr lang="hu-HU" dirty="0" err="1"/>
                        <a:t>stakeholders</a:t>
                      </a:r>
                      <a:endParaRPr lang="hu-HU" dirty="0"/>
                    </a:p>
                  </a:txBody>
                  <a:tcPr/>
                </a:tc>
                <a:extLst>
                  <a:ext uri="{0D108BD9-81ED-4DB2-BD59-A6C34878D82A}">
                    <a16:rowId xmlns:a16="http://schemas.microsoft.com/office/drawing/2014/main" val="188878925"/>
                  </a:ext>
                </a:extLst>
              </a:tr>
              <a:tr h="683423">
                <a:tc>
                  <a:txBody>
                    <a:bodyPr/>
                    <a:lstStyle/>
                    <a:p>
                      <a:r>
                        <a:rPr lang="hu-HU" dirty="0" err="1"/>
                        <a:t>Actions</a:t>
                      </a:r>
                      <a:r>
                        <a:rPr lang="hu-HU" dirty="0"/>
                        <a:t> </a:t>
                      </a:r>
                      <a:r>
                        <a:rPr lang="hu-HU" dirty="0" err="1"/>
                        <a:t>taken</a:t>
                      </a:r>
                      <a:endParaRPr lang="hu-HU" dirty="0"/>
                    </a:p>
                  </a:txBody>
                  <a:tcPr/>
                </a:tc>
                <a:tc>
                  <a:txBody>
                    <a:bodyPr/>
                    <a:lstStyle/>
                    <a:p>
                      <a:r>
                        <a:rPr lang="hu-HU" sz="1400" dirty="0" err="1"/>
                        <a:t>Unilateral</a:t>
                      </a:r>
                      <a:r>
                        <a:rPr lang="hu-HU" sz="1400" dirty="0"/>
                        <a:t> </a:t>
                      </a:r>
                      <a:r>
                        <a:rPr lang="hu-HU" sz="1400" dirty="0" err="1"/>
                        <a:t>sanctions</a:t>
                      </a:r>
                      <a:r>
                        <a:rPr lang="hu-HU" sz="1400" dirty="0"/>
                        <a:t> – </a:t>
                      </a:r>
                      <a:r>
                        <a:rPr lang="hu-HU" sz="1400" dirty="0" err="1"/>
                        <a:t>e.g</a:t>
                      </a:r>
                      <a:r>
                        <a:rPr lang="hu-HU" sz="1400" dirty="0"/>
                        <a:t>. US**</a:t>
                      </a:r>
                    </a:p>
                  </a:txBody>
                  <a:tcPr/>
                </a:tc>
                <a:tc>
                  <a:txBody>
                    <a:bodyPr/>
                    <a:lstStyle/>
                    <a:p>
                      <a:r>
                        <a:rPr lang="hu-HU" sz="1400" dirty="0"/>
                        <a:t>Organization of </a:t>
                      </a:r>
                      <a:r>
                        <a:rPr lang="hu-HU" sz="1400" dirty="0" err="1"/>
                        <a:t>Islamic</a:t>
                      </a:r>
                      <a:r>
                        <a:rPr lang="hu-HU" sz="1400" dirty="0"/>
                        <a:t> </a:t>
                      </a:r>
                      <a:r>
                        <a:rPr lang="hu-HU" sz="1400" dirty="0" err="1"/>
                        <a:t>Cooperation</a:t>
                      </a:r>
                      <a:r>
                        <a:rPr lang="hu-HU" sz="1400" dirty="0"/>
                        <a:t>:</a:t>
                      </a:r>
                      <a:r>
                        <a:rPr lang="en-US" sz="1400" dirty="0"/>
                        <a:t>RESOLUTION 2/4-EX (IS) ON THE SITUATION IN SYRIA</a:t>
                      </a:r>
                      <a:r>
                        <a:rPr lang="hu-HU" sz="1400" dirty="0"/>
                        <a:t> https://www.oic-oci.org/docdown/?docID=26&amp;refID=8 </a:t>
                      </a:r>
                    </a:p>
                    <a:p>
                      <a:r>
                        <a:rPr lang="hu-HU" sz="1400" dirty="0"/>
                        <a:t>League of Arab </a:t>
                      </a:r>
                      <a:r>
                        <a:rPr lang="hu-HU" sz="1400" dirty="0" err="1"/>
                        <a:t>States</a:t>
                      </a:r>
                      <a:r>
                        <a:rPr lang="hu-HU" sz="1400" dirty="0"/>
                        <a:t>: </a:t>
                      </a:r>
                      <a:r>
                        <a:rPr lang="hu-HU" sz="1400" dirty="0" err="1"/>
                        <a:t>suspension</a:t>
                      </a:r>
                      <a:r>
                        <a:rPr lang="hu-HU" sz="1400" dirty="0"/>
                        <a:t> of </a:t>
                      </a:r>
                      <a:r>
                        <a:rPr lang="hu-HU" sz="1400" dirty="0" err="1"/>
                        <a:t>membership</a:t>
                      </a:r>
                      <a:r>
                        <a:rPr lang="hu-HU" sz="1400" dirty="0"/>
                        <a:t> in 2011.*</a:t>
                      </a:r>
                    </a:p>
                  </a:txBody>
                  <a:tcPr/>
                </a:tc>
                <a:tc>
                  <a:txBody>
                    <a:bodyPr/>
                    <a:lstStyle/>
                    <a:p>
                      <a:r>
                        <a:rPr lang="hu-HU" sz="1400" dirty="0"/>
                        <a:t>UNSC:</a:t>
                      </a:r>
                    </a:p>
                    <a:p>
                      <a:pPr marL="285750" indent="-285750">
                        <a:buFont typeface="Arial" panose="020B0604020202020204" pitchFamily="34" charset="0"/>
                        <a:buChar char="•"/>
                      </a:pPr>
                      <a:r>
                        <a:rPr lang="hu-HU" sz="1400" dirty="0" err="1"/>
                        <a:t>Called</a:t>
                      </a:r>
                      <a:r>
                        <a:rPr lang="hu-HU" sz="1400" dirty="0"/>
                        <a:t> </a:t>
                      </a:r>
                      <a:r>
                        <a:rPr lang="hu-HU" sz="1400" dirty="0" err="1"/>
                        <a:t>the</a:t>
                      </a:r>
                      <a:r>
                        <a:rPr lang="hu-HU" sz="1400" dirty="0"/>
                        <a:t> </a:t>
                      </a:r>
                      <a:r>
                        <a:rPr lang="hu-HU" sz="1400" dirty="0" err="1"/>
                        <a:t>parties</a:t>
                      </a:r>
                      <a:r>
                        <a:rPr lang="hu-HU" sz="1400" dirty="0"/>
                        <a:t> </a:t>
                      </a:r>
                      <a:r>
                        <a:rPr lang="hu-HU" sz="1400" kern="1200" dirty="0" err="1">
                          <a:solidFill>
                            <a:schemeClr val="dk1"/>
                          </a:solidFill>
                          <a:latin typeface="+mn-lt"/>
                          <a:ea typeface="+mn-ea"/>
                          <a:cs typeface="+mn-cs"/>
                        </a:rPr>
                        <a:t>to</a:t>
                      </a:r>
                      <a:r>
                        <a:rPr lang="hu-HU" sz="1400" kern="1200" dirty="0">
                          <a:solidFill>
                            <a:schemeClr val="dk1"/>
                          </a:solidFill>
                          <a:latin typeface="+mn-lt"/>
                          <a:ea typeface="+mn-ea"/>
                          <a:cs typeface="+mn-cs"/>
                        </a:rPr>
                        <a:t> stop </a:t>
                      </a:r>
                      <a:r>
                        <a:rPr lang="hu-HU" sz="1400" kern="1200" dirty="0" err="1">
                          <a:solidFill>
                            <a:schemeClr val="dk1"/>
                          </a:solidFill>
                          <a:latin typeface="+mn-lt"/>
                          <a:ea typeface="+mn-ea"/>
                          <a:cs typeface="+mn-cs"/>
                        </a:rPr>
                        <a:t>hostilities</a:t>
                      </a:r>
                      <a:endParaRPr lang="hu-HU" sz="1400" kern="1200" dirty="0">
                        <a:solidFill>
                          <a:schemeClr val="dk1"/>
                        </a:solidFill>
                        <a:latin typeface="+mn-lt"/>
                        <a:ea typeface="+mn-ea"/>
                        <a:cs typeface="+mn-cs"/>
                      </a:endParaRPr>
                    </a:p>
                    <a:p>
                      <a:pPr marL="285750" indent="-285750">
                        <a:buFont typeface="Arial" panose="020B0604020202020204" pitchFamily="34" charset="0"/>
                        <a:buChar char="•"/>
                      </a:pPr>
                      <a:r>
                        <a:rPr lang="hu-HU" sz="1400" kern="1200" dirty="0">
                          <a:solidFill>
                            <a:schemeClr val="dk1"/>
                          </a:solidFill>
                          <a:latin typeface="+mn-lt"/>
                          <a:ea typeface="+mn-ea"/>
                          <a:cs typeface="+mn-cs"/>
                        </a:rPr>
                        <a:t>UN-OPCW </a:t>
                      </a:r>
                      <a:r>
                        <a:rPr lang="hu-HU" sz="1400" kern="1200" dirty="0" err="1">
                          <a:solidFill>
                            <a:schemeClr val="dk1"/>
                          </a:solidFill>
                          <a:latin typeface="+mn-lt"/>
                          <a:ea typeface="+mn-ea"/>
                          <a:cs typeface="+mn-cs"/>
                        </a:rPr>
                        <a:t>Joint</a:t>
                      </a:r>
                      <a:r>
                        <a:rPr lang="hu-HU" sz="1400" kern="1200" dirty="0">
                          <a:solidFill>
                            <a:schemeClr val="dk1"/>
                          </a:solidFill>
                          <a:latin typeface="+mn-lt"/>
                          <a:ea typeface="+mn-ea"/>
                          <a:cs typeface="+mn-cs"/>
                        </a:rPr>
                        <a:t> </a:t>
                      </a:r>
                      <a:r>
                        <a:rPr lang="hu-HU" sz="1400" kern="1200" dirty="0" err="1">
                          <a:solidFill>
                            <a:schemeClr val="dk1"/>
                          </a:solidFill>
                          <a:latin typeface="+mn-lt"/>
                          <a:ea typeface="+mn-ea"/>
                          <a:cs typeface="+mn-cs"/>
                        </a:rPr>
                        <a:t>Investigative</a:t>
                      </a:r>
                      <a:r>
                        <a:rPr lang="hu-HU" sz="1400" kern="1200" dirty="0">
                          <a:solidFill>
                            <a:schemeClr val="dk1"/>
                          </a:solidFill>
                          <a:latin typeface="+mn-lt"/>
                          <a:ea typeface="+mn-ea"/>
                          <a:cs typeface="+mn-cs"/>
                        </a:rPr>
                        <a:t> </a:t>
                      </a:r>
                      <a:r>
                        <a:rPr lang="hu-HU" sz="1400" kern="1200" dirty="0" err="1">
                          <a:solidFill>
                            <a:schemeClr val="dk1"/>
                          </a:solidFill>
                          <a:latin typeface="+mn-lt"/>
                          <a:ea typeface="+mn-ea"/>
                          <a:cs typeface="+mn-cs"/>
                        </a:rPr>
                        <a:t>Mechanism</a:t>
                      </a:r>
                      <a:r>
                        <a:rPr lang="hu-HU" sz="1400" kern="1200" dirty="0">
                          <a:solidFill>
                            <a:schemeClr val="dk1"/>
                          </a:solidFill>
                          <a:latin typeface="+mn-lt"/>
                          <a:ea typeface="+mn-ea"/>
                          <a:cs typeface="+mn-cs"/>
                        </a:rPr>
                        <a:t> (</a:t>
                      </a:r>
                      <a:r>
                        <a:rPr lang="hu-HU" sz="1400" kern="1200" dirty="0" err="1">
                          <a:solidFill>
                            <a:schemeClr val="dk1"/>
                          </a:solidFill>
                          <a:latin typeface="+mn-lt"/>
                          <a:ea typeface="+mn-ea"/>
                          <a:cs typeface="+mn-cs"/>
                        </a:rPr>
                        <a:t>together</a:t>
                      </a:r>
                      <a:r>
                        <a:rPr lang="hu-HU" sz="1400" kern="1200" dirty="0">
                          <a:solidFill>
                            <a:schemeClr val="dk1"/>
                          </a:solidFill>
                          <a:latin typeface="+mn-lt"/>
                          <a:ea typeface="+mn-ea"/>
                          <a:cs typeface="+mn-cs"/>
                        </a:rPr>
                        <a:t> </a:t>
                      </a:r>
                      <a:r>
                        <a:rPr lang="hu-HU" sz="1400" kern="1200" dirty="0" err="1">
                          <a:solidFill>
                            <a:schemeClr val="dk1"/>
                          </a:solidFill>
                          <a:latin typeface="+mn-lt"/>
                          <a:ea typeface="+mn-ea"/>
                          <a:cs typeface="+mn-cs"/>
                        </a:rPr>
                        <a:t>with</a:t>
                      </a:r>
                      <a:r>
                        <a:rPr lang="hu-HU" sz="1400" kern="1200" dirty="0">
                          <a:solidFill>
                            <a:schemeClr val="dk1"/>
                          </a:solidFill>
                          <a:latin typeface="+mn-lt"/>
                          <a:ea typeface="+mn-ea"/>
                          <a:cs typeface="+mn-cs"/>
                        </a:rPr>
                        <a:t> UN </a:t>
                      </a:r>
                      <a:r>
                        <a:rPr lang="hu-HU" sz="1400" kern="1200" dirty="0" err="1">
                          <a:solidFill>
                            <a:schemeClr val="dk1"/>
                          </a:solidFill>
                          <a:latin typeface="+mn-lt"/>
                          <a:ea typeface="+mn-ea"/>
                          <a:cs typeface="+mn-cs"/>
                        </a:rPr>
                        <a:t>Secretary</a:t>
                      </a:r>
                      <a:r>
                        <a:rPr lang="hu-HU" sz="1400" kern="1200" dirty="0">
                          <a:solidFill>
                            <a:schemeClr val="dk1"/>
                          </a:solidFill>
                          <a:latin typeface="+mn-lt"/>
                          <a:ea typeface="+mn-ea"/>
                          <a:cs typeface="+mn-cs"/>
                        </a:rPr>
                        <a:t>-General)</a:t>
                      </a:r>
                    </a:p>
                    <a:p>
                      <a:pPr marL="0" indent="0">
                        <a:buFont typeface="Arial" panose="020B0604020202020204" pitchFamily="34" charset="0"/>
                        <a:buNone/>
                      </a:pPr>
                      <a:r>
                        <a:rPr lang="hu-HU" sz="1400" kern="1200" dirty="0">
                          <a:solidFill>
                            <a:schemeClr val="dk1"/>
                          </a:solidFill>
                          <a:latin typeface="+mn-lt"/>
                          <a:ea typeface="+mn-ea"/>
                          <a:cs typeface="+mn-cs"/>
                        </a:rPr>
                        <a:t>UNGA: </a:t>
                      </a:r>
                      <a:r>
                        <a:rPr lang="en-US" sz="1400" kern="1200" dirty="0">
                          <a:solidFill>
                            <a:schemeClr val="dk1"/>
                          </a:solidFill>
                          <a:latin typeface="+mn-lt"/>
                          <a:ea typeface="+mn-ea"/>
                          <a:cs typeface="+mn-cs"/>
                        </a:rPr>
                        <a:t>A/RES/72/191 "Situation of Human Rights in the Syrian Arab Republic„</a:t>
                      </a:r>
                      <a:endParaRPr lang="hu-HU" sz="1400" kern="1200" dirty="0">
                        <a:solidFill>
                          <a:schemeClr val="dk1"/>
                        </a:solidFill>
                        <a:latin typeface="+mn-lt"/>
                        <a:ea typeface="+mn-ea"/>
                        <a:cs typeface="+mn-cs"/>
                      </a:endParaRPr>
                    </a:p>
                    <a:p>
                      <a:pPr marL="0" indent="0">
                        <a:buFont typeface="Arial" panose="020B0604020202020204" pitchFamily="34" charset="0"/>
                        <a:buNone/>
                      </a:pPr>
                      <a:r>
                        <a:rPr lang="hu-HU" sz="1400" kern="1200" dirty="0">
                          <a:solidFill>
                            <a:schemeClr val="dk1"/>
                          </a:solidFill>
                          <a:latin typeface="+mn-lt"/>
                          <a:ea typeface="+mn-ea"/>
                          <a:cs typeface="+mn-cs"/>
                        </a:rPr>
                        <a:t>UNICEF + HRC: https://news.un.org/en/focus/syria</a:t>
                      </a:r>
                    </a:p>
                    <a:p>
                      <a:pPr marL="285750" indent="-285750">
                        <a:buFont typeface="Arial" panose="020B0604020202020204" pitchFamily="34" charset="0"/>
                        <a:buChar char="•"/>
                      </a:pPr>
                      <a:endParaRPr lang="hu-HU" sz="1400" dirty="0"/>
                    </a:p>
                  </a:txBody>
                  <a:tcPr/>
                </a:tc>
                <a:tc>
                  <a:txBody>
                    <a:bodyPr/>
                    <a:lstStyle/>
                    <a:p>
                      <a:r>
                        <a:rPr lang="hu-HU" dirty="0"/>
                        <a:t>EXAMPLES ONLY:</a:t>
                      </a:r>
                    </a:p>
                    <a:p>
                      <a:r>
                        <a:rPr lang="hu-HU" dirty="0"/>
                        <a:t>Human </a:t>
                      </a:r>
                      <a:r>
                        <a:rPr lang="hu-HU" dirty="0" err="1"/>
                        <a:t>Rights</a:t>
                      </a:r>
                      <a:r>
                        <a:rPr lang="hu-HU" dirty="0"/>
                        <a:t> </a:t>
                      </a:r>
                      <a:r>
                        <a:rPr lang="hu-HU" dirty="0" err="1"/>
                        <a:t>Watch</a:t>
                      </a:r>
                      <a:r>
                        <a:rPr lang="hu-HU" dirty="0"/>
                        <a:t>: </a:t>
                      </a:r>
                      <a:r>
                        <a:rPr lang="hu-HU" dirty="0">
                          <a:hlinkClick r:id="rId4"/>
                        </a:rPr>
                        <a:t>https://www.hrw.org/middle-east/n-africa/syria</a:t>
                      </a:r>
                      <a:endParaRPr lang="hu-HU" dirty="0"/>
                    </a:p>
                    <a:p>
                      <a:r>
                        <a:rPr lang="hu-HU" dirty="0" err="1"/>
                        <a:t>Syrian</a:t>
                      </a:r>
                      <a:r>
                        <a:rPr lang="hu-HU" dirty="0"/>
                        <a:t> </a:t>
                      </a:r>
                      <a:r>
                        <a:rPr lang="hu-HU" dirty="0" err="1"/>
                        <a:t>NGOSs</a:t>
                      </a:r>
                      <a:r>
                        <a:rPr lang="hu-HU" dirty="0"/>
                        <a:t>: </a:t>
                      </a:r>
                      <a:r>
                        <a:rPr lang="hu-HU" dirty="0">
                          <a:hlinkClick r:id="rId5"/>
                        </a:rPr>
                        <a:t>https://arab.org/countries/syria/</a:t>
                      </a:r>
                      <a:endParaRPr lang="hu-HU" dirty="0"/>
                    </a:p>
                    <a:p>
                      <a:endParaRPr lang="hu-HU" dirty="0"/>
                    </a:p>
                  </a:txBody>
                  <a:tcPr/>
                </a:tc>
                <a:extLst>
                  <a:ext uri="{0D108BD9-81ED-4DB2-BD59-A6C34878D82A}">
                    <a16:rowId xmlns:a16="http://schemas.microsoft.com/office/drawing/2014/main" val="1815617502"/>
                  </a:ext>
                </a:extLst>
              </a:tr>
            </a:tbl>
          </a:graphicData>
        </a:graphic>
      </p:graphicFrame>
      <p:sp>
        <p:nvSpPr>
          <p:cNvPr id="3" name="Szövegdoboz 2">
            <a:extLst>
              <a:ext uri="{FF2B5EF4-FFF2-40B4-BE49-F238E27FC236}">
                <a16:creationId xmlns:a16="http://schemas.microsoft.com/office/drawing/2014/main" id="{F0651BF7-4C5C-6698-D65E-A37FB7E4B0CF}"/>
              </a:ext>
            </a:extLst>
          </p:cNvPr>
          <p:cNvSpPr txBox="1"/>
          <p:nvPr/>
        </p:nvSpPr>
        <p:spPr>
          <a:xfrm>
            <a:off x="407279" y="6054462"/>
            <a:ext cx="9627870" cy="738664"/>
          </a:xfrm>
          <a:prstGeom prst="rect">
            <a:avLst/>
          </a:prstGeom>
          <a:noFill/>
        </p:spPr>
        <p:txBody>
          <a:bodyPr wrap="square">
            <a:spAutoFit/>
          </a:bodyPr>
          <a:lstStyle/>
          <a:p>
            <a:r>
              <a:rPr lang="hu-HU" sz="1400" dirty="0"/>
              <a:t>*</a:t>
            </a:r>
            <a:r>
              <a:rPr lang="hu-HU" sz="1400" dirty="0" err="1"/>
              <a:t>Interesting</a:t>
            </a:r>
            <a:r>
              <a:rPr lang="hu-HU" sz="1400" dirty="0"/>
              <a:t> </a:t>
            </a:r>
            <a:r>
              <a:rPr lang="hu-HU" sz="1400" dirty="0" err="1"/>
              <a:t>actuality</a:t>
            </a:r>
            <a:r>
              <a:rPr lang="hu-HU" sz="1400" dirty="0"/>
              <a:t>: </a:t>
            </a:r>
            <a:r>
              <a:rPr lang="hu-HU" sz="1400" dirty="0" err="1"/>
              <a:t>the</a:t>
            </a:r>
            <a:r>
              <a:rPr lang="hu-HU" sz="1400" dirty="0"/>
              <a:t> Arab League is </a:t>
            </a:r>
            <a:r>
              <a:rPr lang="hu-HU" sz="1400" dirty="0" err="1"/>
              <a:t>considering</a:t>
            </a:r>
            <a:r>
              <a:rPr lang="hu-HU" sz="1400" dirty="0"/>
              <a:t> </a:t>
            </a:r>
            <a:r>
              <a:rPr lang="hu-HU" sz="1400" dirty="0" err="1"/>
              <a:t>negotiations</a:t>
            </a:r>
            <a:r>
              <a:rPr lang="hu-HU" sz="1400" dirty="0"/>
              <a:t> </a:t>
            </a:r>
            <a:r>
              <a:rPr lang="hu-HU" sz="1400" dirty="0">
                <a:hlinkClick r:id="rId6"/>
              </a:rPr>
              <a:t>https://www.reuters.com/world/middle-east/saudi-foreign-minister-syria-could-return-arab-league-not-yet-2023-03-07/</a:t>
            </a:r>
            <a:endParaRPr lang="hu-HU" sz="1400" dirty="0"/>
          </a:p>
          <a:p>
            <a:r>
              <a:rPr lang="hu-HU" sz="1400" dirty="0"/>
              <a:t>** </a:t>
            </a:r>
            <a:r>
              <a:rPr lang="hu-HU" sz="1400" dirty="0" err="1"/>
              <a:t>See</a:t>
            </a:r>
            <a:r>
              <a:rPr lang="hu-HU" sz="1400" dirty="0"/>
              <a:t> </a:t>
            </a:r>
            <a:r>
              <a:rPr lang="hu-HU" sz="1400" dirty="0" err="1"/>
              <a:t>actuality</a:t>
            </a:r>
            <a:r>
              <a:rPr lang="hu-HU" sz="1400" dirty="0"/>
              <a:t>: </a:t>
            </a:r>
            <a:r>
              <a:rPr lang="hu-HU" sz="1400" dirty="0">
                <a:hlinkClick r:id="rId7"/>
              </a:rPr>
              <a:t>https://www.ohchr.org/en/press-releases/2020/12/us-must-remove-sanctions-and-allow-syria-rebuild-un-expert</a:t>
            </a:r>
            <a:r>
              <a:rPr lang="hu-HU" sz="1400" dirty="0"/>
              <a:t> </a:t>
            </a:r>
          </a:p>
        </p:txBody>
      </p:sp>
    </p:spTree>
    <p:extLst>
      <p:ext uri="{BB962C8B-B14F-4D97-AF65-F5344CB8AC3E}">
        <p14:creationId xmlns:p14="http://schemas.microsoft.com/office/powerpoint/2010/main" val="166726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a:extLst>
              <a:ext uri="{FF2B5EF4-FFF2-40B4-BE49-F238E27FC236}">
                <a16:creationId xmlns:a16="http://schemas.microsoft.com/office/drawing/2014/main" id="{9C5E9974-9CE5-12CE-B080-171262C8E667}"/>
              </a:ext>
            </a:extLst>
          </p:cNvPr>
          <p:cNvSpPr/>
          <p:nvPr/>
        </p:nvSpPr>
        <p:spPr>
          <a:xfrm>
            <a:off x="0" y="0"/>
            <a:ext cx="12192000" cy="1096436"/>
          </a:xfrm>
          <a:prstGeom prst="rect">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6" name="Kép 5" descr="A képen szöveg látható&#10;&#10;Automatikusan generált leírás">
            <a:extLst>
              <a:ext uri="{FF2B5EF4-FFF2-40B4-BE49-F238E27FC236}">
                <a16:creationId xmlns:a16="http://schemas.microsoft.com/office/drawing/2014/main" id="{B4A06AFE-F1CB-4A6F-F04B-C4BC6830A9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1143" y="92357"/>
            <a:ext cx="3410855" cy="899018"/>
          </a:xfrm>
          <a:prstGeom prst="rect">
            <a:avLst/>
          </a:prstGeom>
        </p:spPr>
      </p:pic>
      <p:sp>
        <p:nvSpPr>
          <p:cNvPr id="7" name="Cím 1">
            <a:extLst>
              <a:ext uri="{FF2B5EF4-FFF2-40B4-BE49-F238E27FC236}">
                <a16:creationId xmlns:a16="http://schemas.microsoft.com/office/drawing/2014/main" id="{F737E8DD-CB45-17B1-C2C6-4E38F9BDA87F}"/>
              </a:ext>
            </a:extLst>
          </p:cNvPr>
          <p:cNvSpPr>
            <a:spLocks noGrp="1"/>
          </p:cNvSpPr>
          <p:nvPr>
            <p:ph type="title"/>
          </p:nvPr>
        </p:nvSpPr>
        <p:spPr>
          <a:xfrm>
            <a:off x="177834" y="300879"/>
            <a:ext cx="7627846" cy="485329"/>
          </a:xfrm>
        </p:spPr>
        <p:txBody>
          <a:bodyPr anchor="b">
            <a:normAutofit/>
          </a:bodyPr>
          <a:lstStyle/>
          <a:p>
            <a:r>
              <a:rPr lang="hu-HU" sz="2800" dirty="0">
                <a:solidFill>
                  <a:schemeClr val="bg1"/>
                </a:solidFill>
              </a:rPr>
              <a:t>Legal assessment framework</a:t>
            </a:r>
            <a:endParaRPr lang="en-US" sz="2800" dirty="0">
              <a:solidFill>
                <a:schemeClr val="bg1"/>
              </a:solidFill>
            </a:endParaRPr>
          </a:p>
        </p:txBody>
      </p:sp>
      <p:pic>
        <p:nvPicPr>
          <p:cNvPr id="8" name="Obrázek 5">
            <a:extLst>
              <a:ext uri="{FF2B5EF4-FFF2-40B4-BE49-F238E27FC236}">
                <a16:creationId xmlns:a16="http://schemas.microsoft.com/office/drawing/2014/main" id="{DBDADF84-706A-4335-8DDF-8BAE13B5A9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51266" y="5953478"/>
            <a:ext cx="960217" cy="731312"/>
          </a:xfrm>
          <a:prstGeom prst="rect">
            <a:avLst/>
          </a:prstGeom>
        </p:spPr>
      </p:pic>
      <p:sp>
        <p:nvSpPr>
          <p:cNvPr id="9" name="Tartalom helye 2">
            <a:extLst>
              <a:ext uri="{FF2B5EF4-FFF2-40B4-BE49-F238E27FC236}">
                <a16:creationId xmlns:a16="http://schemas.microsoft.com/office/drawing/2014/main" id="{917F35DE-068B-D803-5FF3-EEBB68446A42}"/>
              </a:ext>
            </a:extLst>
          </p:cNvPr>
          <p:cNvSpPr txBox="1">
            <a:spLocks/>
          </p:cNvSpPr>
          <p:nvPr/>
        </p:nvSpPr>
        <p:spPr>
          <a:xfrm>
            <a:off x="280517" y="1366259"/>
            <a:ext cx="7139614" cy="51908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hu-HU" dirty="0"/>
          </a:p>
        </p:txBody>
      </p:sp>
      <p:sp>
        <p:nvSpPr>
          <p:cNvPr id="2" name="Tartalom helye 2">
            <a:extLst>
              <a:ext uri="{FF2B5EF4-FFF2-40B4-BE49-F238E27FC236}">
                <a16:creationId xmlns:a16="http://schemas.microsoft.com/office/drawing/2014/main" id="{80AAB1EA-3409-7F7E-BA61-EAF84E0A716C}"/>
              </a:ext>
            </a:extLst>
          </p:cNvPr>
          <p:cNvSpPr txBox="1">
            <a:spLocks/>
          </p:cNvSpPr>
          <p:nvPr/>
        </p:nvSpPr>
        <p:spPr>
          <a:xfrm>
            <a:off x="280516" y="1305299"/>
            <a:ext cx="10882784" cy="51908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hu-HU" dirty="0"/>
          </a:p>
        </p:txBody>
      </p:sp>
      <p:graphicFrame>
        <p:nvGraphicFramePr>
          <p:cNvPr id="4" name="Táblázat 9">
            <a:extLst>
              <a:ext uri="{FF2B5EF4-FFF2-40B4-BE49-F238E27FC236}">
                <a16:creationId xmlns:a16="http://schemas.microsoft.com/office/drawing/2014/main" id="{FA0B8B63-B706-8C22-75EF-F2213AD7180D}"/>
              </a:ext>
            </a:extLst>
          </p:cNvPr>
          <p:cNvGraphicFramePr>
            <a:graphicFrameLocks noGrp="1"/>
          </p:cNvGraphicFramePr>
          <p:nvPr>
            <p:extLst>
              <p:ext uri="{D42A27DB-BD31-4B8C-83A1-F6EECF244321}">
                <p14:modId xmlns:p14="http://schemas.microsoft.com/office/powerpoint/2010/main" val="506162059"/>
              </p:ext>
            </p:extLst>
          </p:nvPr>
        </p:nvGraphicFramePr>
        <p:xfrm>
          <a:off x="556260" y="1366260"/>
          <a:ext cx="10395005" cy="1946183"/>
        </p:xfrm>
        <a:graphic>
          <a:graphicData uri="http://schemas.openxmlformats.org/drawingml/2006/table">
            <a:tbl>
              <a:tblPr firstRow="1" firstCol="1" bandRow="1">
                <a:tableStyleId>{F5AB1C69-6EDB-4FF4-983F-18BD219EF322}</a:tableStyleId>
              </a:tblPr>
              <a:tblGrid>
                <a:gridCol w="2079001">
                  <a:extLst>
                    <a:ext uri="{9D8B030D-6E8A-4147-A177-3AD203B41FA5}">
                      <a16:colId xmlns:a16="http://schemas.microsoft.com/office/drawing/2014/main" val="1912057166"/>
                    </a:ext>
                  </a:extLst>
                </a:gridCol>
                <a:gridCol w="2079001">
                  <a:extLst>
                    <a:ext uri="{9D8B030D-6E8A-4147-A177-3AD203B41FA5}">
                      <a16:colId xmlns:a16="http://schemas.microsoft.com/office/drawing/2014/main" val="1508390990"/>
                    </a:ext>
                  </a:extLst>
                </a:gridCol>
                <a:gridCol w="2079001">
                  <a:extLst>
                    <a:ext uri="{9D8B030D-6E8A-4147-A177-3AD203B41FA5}">
                      <a16:colId xmlns:a16="http://schemas.microsoft.com/office/drawing/2014/main" val="1812630627"/>
                    </a:ext>
                  </a:extLst>
                </a:gridCol>
                <a:gridCol w="2079001">
                  <a:extLst>
                    <a:ext uri="{9D8B030D-6E8A-4147-A177-3AD203B41FA5}">
                      <a16:colId xmlns:a16="http://schemas.microsoft.com/office/drawing/2014/main" val="855028153"/>
                    </a:ext>
                  </a:extLst>
                </a:gridCol>
                <a:gridCol w="2079001">
                  <a:extLst>
                    <a:ext uri="{9D8B030D-6E8A-4147-A177-3AD203B41FA5}">
                      <a16:colId xmlns:a16="http://schemas.microsoft.com/office/drawing/2014/main" val="3186853319"/>
                    </a:ext>
                  </a:extLst>
                </a:gridCol>
              </a:tblGrid>
              <a:tr h="766575">
                <a:tc>
                  <a:txBody>
                    <a:bodyPr/>
                    <a:lstStyle/>
                    <a:p>
                      <a:endParaRPr lang="hu-HU" dirty="0"/>
                    </a:p>
                  </a:txBody>
                  <a:tcPr/>
                </a:tc>
                <a:tc>
                  <a:txBody>
                    <a:bodyPr/>
                    <a:lstStyle/>
                    <a:p>
                      <a:r>
                        <a:rPr lang="hu-HU" dirty="0"/>
                        <a:t>State level</a:t>
                      </a:r>
                    </a:p>
                  </a:txBody>
                  <a:tcPr/>
                </a:tc>
                <a:tc>
                  <a:txBody>
                    <a:bodyPr/>
                    <a:lstStyle/>
                    <a:p>
                      <a:r>
                        <a:rPr lang="hu-HU" dirty="0" err="1"/>
                        <a:t>Regional</a:t>
                      </a:r>
                      <a:r>
                        <a:rPr lang="hu-HU" dirty="0"/>
                        <a:t> </a:t>
                      </a:r>
                      <a:r>
                        <a:rPr lang="hu-HU" dirty="0" err="1"/>
                        <a:t>int’l</a:t>
                      </a:r>
                      <a:r>
                        <a:rPr lang="hu-HU" dirty="0"/>
                        <a:t> </a:t>
                      </a:r>
                      <a:r>
                        <a:rPr lang="hu-HU" dirty="0" err="1"/>
                        <a:t>orgs</a:t>
                      </a:r>
                      <a:r>
                        <a:rPr lang="hu-HU" dirty="0"/>
                        <a:t> (</a:t>
                      </a:r>
                      <a:r>
                        <a:rPr lang="hu-HU" dirty="0" err="1"/>
                        <a:t>if</a:t>
                      </a:r>
                      <a:r>
                        <a:rPr lang="hu-HU" dirty="0"/>
                        <a:t> </a:t>
                      </a:r>
                      <a:r>
                        <a:rPr lang="hu-HU" dirty="0" err="1"/>
                        <a:t>any</a:t>
                      </a:r>
                      <a:r>
                        <a:rPr lang="hu-HU" dirty="0"/>
                        <a:t>)</a:t>
                      </a:r>
                    </a:p>
                  </a:txBody>
                  <a:tcPr/>
                </a:tc>
                <a:tc>
                  <a:txBody>
                    <a:bodyPr/>
                    <a:lstStyle/>
                    <a:p>
                      <a:r>
                        <a:rPr lang="hu-HU" dirty="0"/>
                        <a:t>UN (and UN </a:t>
                      </a:r>
                      <a:r>
                        <a:rPr lang="hu-HU" dirty="0" err="1"/>
                        <a:t>family</a:t>
                      </a:r>
                      <a:r>
                        <a:rPr lang="hu-HU" dirty="0"/>
                        <a:t>)</a:t>
                      </a:r>
                    </a:p>
                  </a:txBody>
                  <a:tcPr/>
                </a:tc>
                <a:tc>
                  <a:txBody>
                    <a:bodyPr/>
                    <a:lstStyle/>
                    <a:p>
                      <a:r>
                        <a:rPr lang="hu-HU" dirty="0" err="1"/>
                        <a:t>Other</a:t>
                      </a:r>
                      <a:r>
                        <a:rPr lang="hu-HU" dirty="0"/>
                        <a:t> </a:t>
                      </a:r>
                      <a:r>
                        <a:rPr lang="hu-HU" dirty="0" err="1"/>
                        <a:t>stakeholders</a:t>
                      </a:r>
                      <a:endParaRPr lang="hu-HU" dirty="0"/>
                    </a:p>
                  </a:txBody>
                  <a:tcPr/>
                </a:tc>
                <a:extLst>
                  <a:ext uri="{0D108BD9-81ED-4DB2-BD59-A6C34878D82A}">
                    <a16:rowId xmlns:a16="http://schemas.microsoft.com/office/drawing/2014/main" val="188878925"/>
                  </a:ext>
                </a:extLst>
              </a:tr>
              <a:tr h="1179608">
                <a:tc>
                  <a:txBody>
                    <a:bodyPr/>
                    <a:lstStyle/>
                    <a:p>
                      <a:r>
                        <a:rPr lang="hu-HU" dirty="0"/>
                        <a:t>YOUR </a:t>
                      </a:r>
                      <a:r>
                        <a:rPr lang="hu-HU" dirty="0" err="1"/>
                        <a:t>legal</a:t>
                      </a:r>
                      <a:r>
                        <a:rPr lang="hu-HU" dirty="0"/>
                        <a:t> assessment</a:t>
                      </a:r>
                    </a:p>
                  </a:txBody>
                  <a:tcPr/>
                </a:tc>
                <a:tc gridSpan="4">
                  <a:txBody>
                    <a:bodyPr/>
                    <a:lstStyle/>
                    <a:p>
                      <a:r>
                        <a:rPr lang="hu-HU" dirty="0" err="1"/>
                        <a:t>This</a:t>
                      </a:r>
                      <a:r>
                        <a:rPr lang="hu-HU" dirty="0"/>
                        <a:t> assessment is NOT </a:t>
                      </a:r>
                      <a:r>
                        <a:rPr lang="hu-HU" dirty="0" err="1"/>
                        <a:t>about</a:t>
                      </a:r>
                      <a:r>
                        <a:rPr lang="hu-HU" dirty="0"/>
                        <a:t> </a:t>
                      </a:r>
                      <a:r>
                        <a:rPr lang="hu-HU" dirty="0" err="1"/>
                        <a:t>who</a:t>
                      </a:r>
                      <a:r>
                        <a:rPr lang="hu-HU" dirty="0"/>
                        <a:t> is </a:t>
                      </a:r>
                      <a:r>
                        <a:rPr lang="hu-HU" dirty="0" err="1"/>
                        <a:t>wrong</a:t>
                      </a:r>
                      <a:r>
                        <a:rPr lang="hu-HU" dirty="0"/>
                        <a:t> </a:t>
                      </a:r>
                      <a:r>
                        <a:rPr lang="hu-HU" dirty="0" err="1"/>
                        <a:t>or</a:t>
                      </a:r>
                      <a:r>
                        <a:rPr lang="hu-HU" dirty="0"/>
                        <a:t> </a:t>
                      </a:r>
                      <a:r>
                        <a:rPr lang="hu-HU" dirty="0" err="1"/>
                        <a:t>right</a:t>
                      </a:r>
                      <a:r>
                        <a:rPr lang="hu-HU" dirty="0"/>
                        <a:t>… </a:t>
                      </a:r>
                      <a:r>
                        <a:rPr lang="hu-HU" dirty="0" err="1"/>
                        <a:t>But</a:t>
                      </a:r>
                      <a:r>
                        <a:rPr lang="hu-HU" dirty="0"/>
                        <a:t> </a:t>
                      </a:r>
                      <a:r>
                        <a:rPr lang="hu-HU" dirty="0" err="1"/>
                        <a:t>about</a:t>
                      </a:r>
                      <a:r>
                        <a:rPr lang="hu-HU" dirty="0"/>
                        <a:t> </a:t>
                      </a:r>
                      <a:r>
                        <a:rPr lang="hu-HU" dirty="0" err="1"/>
                        <a:t>who’s</a:t>
                      </a:r>
                      <a:r>
                        <a:rPr lang="hu-HU" dirty="0"/>
                        <a:t> </a:t>
                      </a:r>
                      <a:r>
                        <a:rPr lang="hu-HU" dirty="0" err="1"/>
                        <a:t>claim</a:t>
                      </a:r>
                      <a:r>
                        <a:rPr lang="hu-HU" dirty="0"/>
                        <a:t>(s) </a:t>
                      </a:r>
                      <a:r>
                        <a:rPr lang="hu-HU" dirty="0" err="1"/>
                        <a:t>complies</a:t>
                      </a:r>
                      <a:r>
                        <a:rPr lang="hu-HU" dirty="0"/>
                        <a:t> </a:t>
                      </a:r>
                      <a:r>
                        <a:rPr lang="hu-HU" dirty="0" err="1"/>
                        <a:t>with</a:t>
                      </a:r>
                      <a:r>
                        <a:rPr lang="hu-HU" dirty="0"/>
                        <a:t> </a:t>
                      </a:r>
                      <a:r>
                        <a:rPr lang="hu-HU" dirty="0" err="1"/>
                        <a:t>international</a:t>
                      </a:r>
                      <a:r>
                        <a:rPr lang="hu-HU" dirty="0"/>
                        <a:t> </a:t>
                      </a:r>
                      <a:r>
                        <a:rPr lang="hu-HU" dirty="0" err="1"/>
                        <a:t>law</a:t>
                      </a:r>
                      <a:r>
                        <a:rPr lang="hu-HU" dirty="0"/>
                        <a:t> </a:t>
                      </a:r>
                      <a:r>
                        <a:rPr lang="hu-HU" dirty="0" err="1"/>
                        <a:t>better</a:t>
                      </a:r>
                      <a:r>
                        <a:rPr lang="hu-HU" dirty="0"/>
                        <a:t>. </a:t>
                      </a:r>
                      <a:r>
                        <a:rPr lang="hu-HU" dirty="0" err="1"/>
                        <a:t>E.g</a:t>
                      </a:r>
                      <a:r>
                        <a:rPr lang="hu-HU" dirty="0"/>
                        <a:t>.: Is </a:t>
                      </a:r>
                      <a:r>
                        <a:rPr lang="hu-HU" dirty="0" err="1"/>
                        <a:t>humanitarian</a:t>
                      </a:r>
                      <a:r>
                        <a:rPr lang="hu-HU" dirty="0"/>
                        <a:t> </a:t>
                      </a:r>
                      <a:r>
                        <a:rPr lang="hu-HU" dirty="0" err="1"/>
                        <a:t>intervention</a:t>
                      </a:r>
                      <a:r>
                        <a:rPr lang="hu-HU" dirty="0"/>
                        <a:t>/</a:t>
                      </a:r>
                      <a:r>
                        <a:rPr lang="hu-HU" dirty="0" err="1"/>
                        <a:t>preventive</a:t>
                      </a:r>
                      <a:r>
                        <a:rPr lang="hu-HU" dirty="0"/>
                        <a:t> </a:t>
                      </a:r>
                      <a:r>
                        <a:rPr lang="hu-HU" dirty="0" err="1"/>
                        <a:t>intervention</a:t>
                      </a:r>
                      <a:r>
                        <a:rPr lang="hu-HU" dirty="0"/>
                        <a:t> </a:t>
                      </a:r>
                      <a:r>
                        <a:rPr lang="hu-HU" dirty="0" err="1"/>
                        <a:t>accepted</a:t>
                      </a:r>
                      <a:r>
                        <a:rPr lang="hu-HU" dirty="0"/>
                        <a:t> </a:t>
                      </a:r>
                      <a:r>
                        <a:rPr lang="hu-HU" dirty="0" err="1"/>
                        <a:t>by</a:t>
                      </a:r>
                      <a:r>
                        <a:rPr lang="hu-HU" dirty="0"/>
                        <a:t> </a:t>
                      </a:r>
                      <a:r>
                        <a:rPr lang="hu-HU" dirty="0" err="1"/>
                        <a:t>international</a:t>
                      </a:r>
                      <a:r>
                        <a:rPr lang="hu-HU" dirty="0"/>
                        <a:t> </a:t>
                      </a:r>
                      <a:r>
                        <a:rPr lang="hu-HU" dirty="0" err="1"/>
                        <a:t>law</a:t>
                      </a:r>
                      <a:r>
                        <a:rPr lang="hu-HU" dirty="0"/>
                        <a:t>?</a:t>
                      </a:r>
                    </a:p>
                  </a:txBody>
                  <a:tcPr/>
                </a:tc>
                <a:tc hMerge="1">
                  <a:txBody>
                    <a:bodyPr/>
                    <a:lstStyle/>
                    <a:p>
                      <a:endParaRPr lang="hu-HU" dirty="0"/>
                    </a:p>
                  </a:txBody>
                  <a:tcPr/>
                </a:tc>
                <a:tc hMerge="1">
                  <a:txBody>
                    <a:bodyPr/>
                    <a:lstStyle/>
                    <a:p>
                      <a:endParaRPr lang="hu-HU" dirty="0"/>
                    </a:p>
                  </a:txBody>
                  <a:tcPr/>
                </a:tc>
                <a:tc hMerge="1">
                  <a:txBody>
                    <a:bodyPr/>
                    <a:lstStyle/>
                    <a:p>
                      <a:endParaRPr lang="hu-HU" dirty="0"/>
                    </a:p>
                  </a:txBody>
                  <a:tcPr/>
                </a:tc>
                <a:extLst>
                  <a:ext uri="{0D108BD9-81ED-4DB2-BD59-A6C34878D82A}">
                    <a16:rowId xmlns:a16="http://schemas.microsoft.com/office/drawing/2014/main" val="40849670"/>
                  </a:ext>
                </a:extLst>
              </a:tr>
            </a:tbl>
          </a:graphicData>
        </a:graphic>
      </p:graphicFrame>
    </p:spTree>
    <p:extLst>
      <p:ext uri="{BB962C8B-B14F-4D97-AF65-F5344CB8AC3E}">
        <p14:creationId xmlns:p14="http://schemas.microsoft.com/office/powerpoint/2010/main" val="1243005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a:extLst>
              <a:ext uri="{FF2B5EF4-FFF2-40B4-BE49-F238E27FC236}">
                <a16:creationId xmlns:a16="http://schemas.microsoft.com/office/drawing/2014/main" id="{9C5E9974-9CE5-12CE-B080-171262C8E667}"/>
              </a:ext>
            </a:extLst>
          </p:cNvPr>
          <p:cNvSpPr/>
          <p:nvPr/>
        </p:nvSpPr>
        <p:spPr>
          <a:xfrm>
            <a:off x="0" y="0"/>
            <a:ext cx="12192000" cy="1096436"/>
          </a:xfrm>
          <a:prstGeom prst="rect">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6" name="Kép 5" descr="A képen szöveg látható&#10;&#10;Automatikusan generált leírás">
            <a:extLst>
              <a:ext uri="{FF2B5EF4-FFF2-40B4-BE49-F238E27FC236}">
                <a16:creationId xmlns:a16="http://schemas.microsoft.com/office/drawing/2014/main" id="{B4A06AFE-F1CB-4A6F-F04B-C4BC6830A92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81143" y="92357"/>
            <a:ext cx="3410855" cy="899018"/>
          </a:xfrm>
          <a:prstGeom prst="rect">
            <a:avLst/>
          </a:prstGeom>
        </p:spPr>
      </p:pic>
      <p:sp>
        <p:nvSpPr>
          <p:cNvPr id="7" name="Cím 1">
            <a:extLst>
              <a:ext uri="{FF2B5EF4-FFF2-40B4-BE49-F238E27FC236}">
                <a16:creationId xmlns:a16="http://schemas.microsoft.com/office/drawing/2014/main" id="{F737E8DD-CB45-17B1-C2C6-4E38F9BDA87F}"/>
              </a:ext>
            </a:extLst>
          </p:cNvPr>
          <p:cNvSpPr>
            <a:spLocks noGrp="1"/>
          </p:cNvSpPr>
          <p:nvPr>
            <p:ph type="title"/>
          </p:nvPr>
        </p:nvSpPr>
        <p:spPr>
          <a:xfrm>
            <a:off x="211700" y="177970"/>
            <a:ext cx="9756389" cy="641328"/>
          </a:xfrm>
        </p:spPr>
        <p:txBody>
          <a:bodyPr anchor="b">
            <a:normAutofit/>
          </a:bodyPr>
          <a:lstStyle/>
          <a:p>
            <a:r>
              <a:rPr lang="en-US" sz="2800" dirty="0">
                <a:solidFill>
                  <a:schemeClr val="bg1"/>
                </a:solidFill>
              </a:rPr>
              <a:t>Bibliography</a:t>
            </a:r>
            <a:r>
              <a:rPr lang="hu-HU" sz="2800" dirty="0">
                <a:solidFill>
                  <a:schemeClr val="bg1"/>
                </a:solidFill>
              </a:rPr>
              <a:t> – </a:t>
            </a:r>
            <a:r>
              <a:rPr lang="hu-HU" sz="2800" dirty="0" err="1">
                <a:solidFill>
                  <a:schemeClr val="bg1"/>
                </a:solidFill>
              </a:rPr>
              <a:t>international</a:t>
            </a:r>
            <a:r>
              <a:rPr lang="hu-HU" sz="2800" dirty="0">
                <a:solidFill>
                  <a:schemeClr val="bg1"/>
                </a:solidFill>
              </a:rPr>
              <a:t> </a:t>
            </a:r>
            <a:r>
              <a:rPr lang="hu-HU" sz="2800" dirty="0" err="1">
                <a:solidFill>
                  <a:schemeClr val="bg1"/>
                </a:solidFill>
              </a:rPr>
              <a:t>documents</a:t>
            </a:r>
            <a:endParaRPr lang="en-US" sz="2800" dirty="0">
              <a:solidFill>
                <a:schemeClr val="bg1"/>
              </a:solidFill>
            </a:endParaRPr>
          </a:p>
        </p:txBody>
      </p:sp>
      <p:sp>
        <p:nvSpPr>
          <p:cNvPr id="3" name="Szövegdoboz 2">
            <a:extLst>
              <a:ext uri="{FF2B5EF4-FFF2-40B4-BE49-F238E27FC236}">
                <a16:creationId xmlns:a16="http://schemas.microsoft.com/office/drawing/2014/main" id="{99AD8BB8-22DB-A7C7-203F-0DC375E49EF8}"/>
              </a:ext>
            </a:extLst>
          </p:cNvPr>
          <p:cNvSpPr txBox="1"/>
          <p:nvPr/>
        </p:nvSpPr>
        <p:spPr>
          <a:xfrm>
            <a:off x="463861" y="1274406"/>
            <a:ext cx="10898518" cy="5380704"/>
          </a:xfrm>
          <a:prstGeom prst="rect">
            <a:avLst/>
          </a:prstGeom>
          <a:noFill/>
        </p:spPr>
        <p:txBody>
          <a:bodyPr wrap="square">
            <a:spAutoFit/>
          </a:bodyPr>
          <a:lstStyle/>
          <a:p>
            <a:pPr indent="-304800" algn="just">
              <a:lnSpc>
                <a:spcPct val="115000"/>
              </a:lnSpc>
            </a:pPr>
            <a:r>
              <a:rPr lang="hu-HU" sz="2000" b="1" dirty="0">
                <a:latin typeface="+mj-lt"/>
                <a:cs typeface="Times New Roman" panose="02020603050405020304" pitchFamily="18" charset="0"/>
              </a:rPr>
              <a:t>International </a:t>
            </a:r>
            <a:r>
              <a:rPr lang="hu-HU" sz="2000" b="1" dirty="0" err="1">
                <a:latin typeface="+mj-lt"/>
                <a:cs typeface="Times New Roman" panose="02020603050405020304" pitchFamily="18" charset="0"/>
              </a:rPr>
              <a:t>treaties</a:t>
            </a:r>
            <a:endParaRPr lang="hu-HU" sz="2000" b="1" dirty="0">
              <a:latin typeface="+mj-lt"/>
              <a:cs typeface="Times New Roman" panose="02020603050405020304" pitchFamily="18" charset="0"/>
            </a:endParaRPr>
          </a:p>
          <a:p>
            <a:pPr indent="-304800" algn="just">
              <a:lnSpc>
                <a:spcPct val="115000"/>
              </a:lnSpc>
            </a:pPr>
            <a:r>
              <a:rPr lang="hu-HU" sz="2000" dirty="0" err="1">
                <a:latin typeface="+mj-lt"/>
                <a:cs typeface="Times New Roman" panose="02020603050405020304" pitchFamily="18" charset="0"/>
              </a:rPr>
              <a:t>Drago-Porter</a:t>
            </a:r>
            <a:r>
              <a:rPr lang="hu-HU" sz="2000" dirty="0">
                <a:latin typeface="+mj-lt"/>
                <a:cs typeface="Times New Roman" panose="02020603050405020304" pitchFamily="18" charset="0"/>
              </a:rPr>
              <a:t> </a:t>
            </a:r>
            <a:r>
              <a:rPr lang="hu-HU" sz="2000" dirty="0" err="1">
                <a:latin typeface="+mj-lt"/>
                <a:cs typeface="Times New Roman" panose="02020603050405020304" pitchFamily="18" charset="0"/>
              </a:rPr>
              <a:t>Convetion</a:t>
            </a:r>
            <a:r>
              <a:rPr lang="hu-HU" sz="2000" dirty="0">
                <a:latin typeface="+mj-lt"/>
                <a:cs typeface="Times New Roman" panose="02020603050405020304" pitchFamily="18" charset="0"/>
              </a:rPr>
              <a:t>: </a:t>
            </a:r>
            <a:r>
              <a:rPr lang="hu-HU" sz="2000" dirty="0">
                <a:latin typeface="+mj-lt"/>
                <a:cs typeface="Times New Roman" panose="02020603050405020304" pitchFamily="18" charset="0"/>
                <a:hlinkClick r:id="rId4">
                  <a:extLst>
                    <a:ext uri="{A12FA001-AC4F-418D-AE19-62706E023703}">
                      <ahyp:hlinkClr xmlns:ahyp="http://schemas.microsoft.com/office/drawing/2018/hyperlinkcolor" val="tx"/>
                    </a:ext>
                  </a:extLst>
                </a:hlinkClick>
              </a:rPr>
              <a:t>https://avalon.law.yale.edu/20th_century/hague072.asp</a:t>
            </a:r>
            <a:endParaRPr lang="hu-HU" sz="2000" dirty="0">
              <a:latin typeface="+mj-lt"/>
              <a:cs typeface="Times New Roman" panose="02020603050405020304" pitchFamily="18" charset="0"/>
            </a:endParaRPr>
          </a:p>
          <a:p>
            <a:pPr indent="-304800" algn="just">
              <a:lnSpc>
                <a:spcPct val="115000"/>
              </a:lnSpc>
            </a:pPr>
            <a:r>
              <a:rPr lang="hu-HU" sz="2000" dirty="0" err="1">
                <a:latin typeface="+mj-lt"/>
                <a:cs typeface="Times New Roman" panose="02020603050405020304" pitchFamily="18" charset="0"/>
              </a:rPr>
              <a:t>Covenant</a:t>
            </a:r>
            <a:r>
              <a:rPr lang="hu-HU" sz="2000" dirty="0">
                <a:latin typeface="+mj-lt"/>
                <a:cs typeface="Times New Roman" panose="02020603050405020304" pitchFamily="18" charset="0"/>
              </a:rPr>
              <a:t> of </a:t>
            </a:r>
            <a:r>
              <a:rPr lang="hu-HU" sz="2000" dirty="0" err="1">
                <a:latin typeface="+mj-lt"/>
                <a:cs typeface="Times New Roman" panose="02020603050405020304" pitchFamily="18" charset="0"/>
              </a:rPr>
              <a:t>the</a:t>
            </a:r>
            <a:r>
              <a:rPr lang="hu-HU" sz="2000" dirty="0">
                <a:latin typeface="+mj-lt"/>
                <a:cs typeface="Times New Roman" panose="02020603050405020304" pitchFamily="18" charset="0"/>
              </a:rPr>
              <a:t> League of </a:t>
            </a:r>
            <a:r>
              <a:rPr lang="hu-HU" sz="2000" dirty="0" err="1">
                <a:latin typeface="+mj-lt"/>
                <a:cs typeface="Times New Roman" panose="02020603050405020304" pitchFamily="18" charset="0"/>
              </a:rPr>
              <a:t>Nations</a:t>
            </a:r>
            <a:r>
              <a:rPr lang="hu-HU" sz="2000" dirty="0">
                <a:latin typeface="+mj-lt"/>
                <a:cs typeface="Times New Roman" panose="02020603050405020304" pitchFamily="18" charset="0"/>
              </a:rPr>
              <a:t>: </a:t>
            </a:r>
            <a:r>
              <a:rPr lang="hu-HU" sz="2000" dirty="0">
                <a:latin typeface="+mj-lt"/>
                <a:cs typeface="Times New Roman" panose="02020603050405020304" pitchFamily="18" charset="0"/>
                <a:hlinkClick r:id="rId5">
                  <a:extLst>
                    <a:ext uri="{A12FA001-AC4F-418D-AE19-62706E023703}">
                      <ahyp:hlinkClr xmlns:ahyp="http://schemas.microsoft.com/office/drawing/2018/hyperlinkcolor" val="tx"/>
                    </a:ext>
                  </a:extLst>
                </a:hlinkClick>
              </a:rPr>
              <a:t>https://www.ungeneva.org/en/library-archives/league-of-nations/covenant</a:t>
            </a:r>
            <a:endParaRPr lang="hu-HU" sz="2000" dirty="0">
              <a:latin typeface="+mj-lt"/>
              <a:cs typeface="Times New Roman" panose="02020603050405020304" pitchFamily="18" charset="0"/>
            </a:endParaRPr>
          </a:p>
          <a:p>
            <a:pPr indent="-304800" algn="just">
              <a:lnSpc>
                <a:spcPct val="115000"/>
              </a:lnSpc>
            </a:pPr>
            <a:r>
              <a:rPr lang="hu-HU" sz="2000" dirty="0" err="1">
                <a:latin typeface="+mj-lt"/>
                <a:cs typeface="Times New Roman" panose="02020603050405020304" pitchFamily="18" charset="0"/>
              </a:rPr>
              <a:t>Kellogg-Briand</a:t>
            </a:r>
            <a:r>
              <a:rPr lang="hu-HU" sz="2000" dirty="0">
                <a:latin typeface="+mj-lt"/>
                <a:cs typeface="Times New Roman" panose="02020603050405020304" pitchFamily="18" charset="0"/>
              </a:rPr>
              <a:t> </a:t>
            </a:r>
            <a:r>
              <a:rPr lang="hu-HU" sz="2000" dirty="0" err="1">
                <a:latin typeface="+mj-lt"/>
                <a:cs typeface="Times New Roman" panose="02020603050405020304" pitchFamily="18" charset="0"/>
              </a:rPr>
              <a:t>Pact</a:t>
            </a:r>
            <a:r>
              <a:rPr lang="hu-HU" sz="2000" dirty="0">
                <a:latin typeface="+mj-lt"/>
                <a:cs typeface="Times New Roman" panose="02020603050405020304" pitchFamily="18" charset="0"/>
              </a:rPr>
              <a:t>: https://avalon.law.yale.edu/20th_century/kbpact.asp</a:t>
            </a:r>
          </a:p>
          <a:p>
            <a:pPr indent="-304800" algn="just">
              <a:lnSpc>
                <a:spcPct val="115000"/>
              </a:lnSpc>
            </a:pPr>
            <a:r>
              <a:rPr lang="hu-HU" sz="2000" dirty="0">
                <a:latin typeface="+mj-lt"/>
                <a:cs typeface="Times New Roman" panose="02020603050405020304" pitchFamily="18" charset="0"/>
              </a:rPr>
              <a:t>UN Charter: </a:t>
            </a:r>
            <a:r>
              <a:rPr lang="en-US" sz="2000" dirty="0">
                <a:latin typeface="+mj-lt"/>
                <a:cs typeface="Times New Roman" panose="02020603050405020304" pitchFamily="18" charset="0"/>
                <a:hlinkClick r:id="rId6"/>
              </a:rPr>
              <a:t>https://www.un.org/en/about-us/un-charter</a:t>
            </a:r>
            <a:endParaRPr lang="hu-HU" sz="2000" dirty="0">
              <a:latin typeface="+mj-lt"/>
              <a:cs typeface="Times New Roman" panose="02020603050405020304" pitchFamily="18" charset="0"/>
            </a:endParaRPr>
          </a:p>
          <a:p>
            <a:pPr indent="-304800" algn="just">
              <a:lnSpc>
                <a:spcPct val="115000"/>
              </a:lnSpc>
            </a:pPr>
            <a:endParaRPr lang="hu-HU" sz="2000" dirty="0">
              <a:latin typeface="+mj-lt"/>
              <a:cs typeface="Times New Roman" panose="02020603050405020304" pitchFamily="18" charset="0"/>
            </a:endParaRPr>
          </a:p>
          <a:p>
            <a:pPr indent="-304800" algn="just">
              <a:lnSpc>
                <a:spcPct val="115000"/>
              </a:lnSpc>
            </a:pPr>
            <a:r>
              <a:rPr lang="hu-HU" sz="2000" b="1" dirty="0" err="1">
                <a:latin typeface="+mj-lt"/>
                <a:cs typeface="Times New Roman" panose="02020603050405020304" pitchFamily="18" charset="0"/>
              </a:rPr>
              <a:t>Jurisprudence</a:t>
            </a:r>
            <a:r>
              <a:rPr lang="hu-HU" sz="2000" b="1" dirty="0">
                <a:latin typeface="+mj-lt"/>
                <a:cs typeface="Times New Roman" panose="02020603050405020304" pitchFamily="18" charset="0"/>
              </a:rPr>
              <a:t> of </a:t>
            </a:r>
            <a:r>
              <a:rPr lang="hu-HU" sz="2000" b="1" dirty="0" err="1">
                <a:latin typeface="+mj-lt"/>
                <a:cs typeface="Times New Roman" panose="02020603050405020304" pitchFamily="18" charset="0"/>
              </a:rPr>
              <a:t>the</a:t>
            </a:r>
            <a:r>
              <a:rPr lang="hu-HU" sz="2000" b="1" dirty="0">
                <a:latin typeface="+mj-lt"/>
                <a:cs typeface="Times New Roman" panose="02020603050405020304" pitchFamily="18" charset="0"/>
              </a:rPr>
              <a:t> ICJ</a:t>
            </a:r>
          </a:p>
          <a:p>
            <a:pPr indent="-304800" algn="just">
              <a:lnSpc>
                <a:spcPct val="115000"/>
              </a:lnSpc>
            </a:pPr>
            <a:r>
              <a:rPr lang="en-US" sz="2000" dirty="0">
                <a:latin typeface="+mj-lt"/>
                <a:cs typeface="Times New Roman" panose="02020603050405020304" pitchFamily="18" charset="0"/>
              </a:rPr>
              <a:t>Allegations of Genocide under the Convention on the Prevention and Punishment of the Crime of Genocide (Ukraine v. Russian Federation)</a:t>
            </a:r>
            <a:r>
              <a:rPr lang="hu-HU" sz="2000" dirty="0">
                <a:latin typeface="+mj-lt"/>
                <a:cs typeface="Times New Roman" panose="02020603050405020304" pitchFamily="18" charset="0"/>
              </a:rPr>
              <a:t>: https://www.icj-cij.org/case/182</a:t>
            </a:r>
            <a:endParaRPr lang="en-US" sz="2000" dirty="0">
              <a:latin typeface="+mj-lt"/>
              <a:cs typeface="Times New Roman" panose="02020603050405020304" pitchFamily="18" charset="0"/>
            </a:endParaRPr>
          </a:p>
          <a:p>
            <a:pPr indent="-304800" algn="just">
              <a:lnSpc>
                <a:spcPct val="115000"/>
              </a:lnSpc>
            </a:pPr>
            <a:r>
              <a:rPr lang="en-US" sz="2000" dirty="0">
                <a:latin typeface="+mj-lt"/>
                <a:cs typeface="Times New Roman" panose="02020603050405020304" pitchFamily="18" charset="0"/>
              </a:rPr>
              <a:t>Legality of the Threat or Use of Nuclear Weapons</a:t>
            </a:r>
            <a:r>
              <a:rPr lang="hu-HU" sz="2000" dirty="0">
                <a:latin typeface="+mj-lt"/>
                <a:cs typeface="Times New Roman" panose="02020603050405020304" pitchFamily="18" charset="0"/>
              </a:rPr>
              <a:t>: </a:t>
            </a:r>
            <a:r>
              <a:rPr lang="hu-HU" sz="2000" dirty="0">
                <a:latin typeface="+mj-lt"/>
                <a:cs typeface="Times New Roman" panose="02020603050405020304" pitchFamily="18" charset="0"/>
                <a:hlinkClick r:id="rId7"/>
              </a:rPr>
              <a:t>https://www.icj-cij.org/case/95</a:t>
            </a:r>
            <a:endParaRPr lang="hu-HU" sz="2000" dirty="0">
              <a:latin typeface="+mj-lt"/>
              <a:cs typeface="Times New Roman" panose="02020603050405020304" pitchFamily="18" charset="0"/>
            </a:endParaRPr>
          </a:p>
          <a:p>
            <a:pPr indent="-304800" algn="just">
              <a:lnSpc>
                <a:spcPct val="115000"/>
              </a:lnSpc>
            </a:pPr>
            <a:endParaRPr lang="hu-HU" sz="2000" dirty="0">
              <a:latin typeface="+mj-lt"/>
              <a:cs typeface="Times New Roman" panose="02020603050405020304" pitchFamily="18" charset="0"/>
            </a:endParaRPr>
          </a:p>
          <a:p>
            <a:pPr indent="-304800" algn="just">
              <a:lnSpc>
                <a:spcPct val="115000"/>
              </a:lnSpc>
            </a:pPr>
            <a:r>
              <a:rPr lang="hu-HU" sz="2000" b="1" dirty="0" err="1">
                <a:latin typeface="+mj-lt"/>
                <a:cs typeface="Times New Roman" panose="02020603050405020304" pitchFamily="18" charset="0"/>
              </a:rPr>
              <a:t>Book</a:t>
            </a:r>
            <a:endParaRPr lang="hu-HU" sz="2000" b="1" dirty="0">
              <a:latin typeface="+mj-lt"/>
              <a:cs typeface="Times New Roman" panose="02020603050405020304" pitchFamily="18" charset="0"/>
            </a:endParaRPr>
          </a:p>
          <a:p>
            <a:pPr indent="-304800" algn="just">
              <a:lnSpc>
                <a:spcPct val="115000"/>
              </a:lnSpc>
            </a:pPr>
            <a:r>
              <a:rPr lang="hu-HU" sz="2000" dirty="0">
                <a:latin typeface="+mj-lt"/>
                <a:cs typeface="Times New Roman" panose="02020603050405020304" pitchFamily="18" charset="0"/>
              </a:rPr>
              <a:t>Malcolm N. Shaw: International Law, 8th </a:t>
            </a:r>
            <a:r>
              <a:rPr lang="hu-HU" sz="2000" dirty="0" err="1">
                <a:latin typeface="+mj-lt"/>
                <a:cs typeface="Times New Roman" panose="02020603050405020304" pitchFamily="18" charset="0"/>
              </a:rPr>
              <a:t>edition</a:t>
            </a:r>
            <a:r>
              <a:rPr lang="hu-HU" sz="2000" dirty="0">
                <a:latin typeface="+mj-lt"/>
                <a:cs typeface="Times New Roman" panose="02020603050405020304" pitchFamily="18" charset="0"/>
              </a:rPr>
              <a:t>, Cambridge UP, 2017. </a:t>
            </a:r>
            <a:r>
              <a:rPr lang="hu-HU" sz="2000" dirty="0" err="1">
                <a:latin typeface="+mj-lt"/>
                <a:cs typeface="Times New Roman" panose="02020603050405020304" pitchFamily="18" charset="0"/>
              </a:rPr>
              <a:t>Chapters</a:t>
            </a:r>
            <a:r>
              <a:rPr lang="hu-HU" sz="2000" dirty="0">
                <a:latin typeface="+mj-lt"/>
                <a:cs typeface="Times New Roman" panose="02020603050405020304" pitchFamily="18" charset="0"/>
              </a:rPr>
              <a:t> 17 &amp; 19. </a:t>
            </a:r>
            <a:endParaRPr lang="en-US" sz="2000" dirty="0">
              <a:latin typeface="+mj-lt"/>
              <a:cs typeface="Times New Roman" panose="02020603050405020304" pitchFamily="18" charset="0"/>
            </a:endParaRPr>
          </a:p>
          <a:p>
            <a:pPr indent="-304800" algn="just">
              <a:lnSpc>
                <a:spcPct val="115000"/>
              </a:lnSpc>
            </a:pPr>
            <a:endParaRPr lang="en-US" sz="2000" dirty="0">
              <a:latin typeface="+mj-lt"/>
              <a:cs typeface="Times New Roman" panose="02020603050405020304" pitchFamily="18" charset="0"/>
            </a:endParaRPr>
          </a:p>
        </p:txBody>
      </p:sp>
    </p:spTree>
    <p:extLst>
      <p:ext uri="{BB962C8B-B14F-4D97-AF65-F5344CB8AC3E}">
        <p14:creationId xmlns:p14="http://schemas.microsoft.com/office/powerpoint/2010/main" val="1575015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Election of the new Rector of NOVA | Universidade NOVA de Lisboa"/>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719771" y="346167"/>
            <a:ext cx="2579906" cy="1547944"/>
          </a:xfrm>
          <a:prstGeom prst="rect">
            <a:avLst/>
          </a:prstGeom>
          <a:noFill/>
          <a:extLst>
            <a:ext uri="{909E8E84-426E-40DD-AFC4-6F175D3DCCD1}">
              <a14:hiddenFill xmlns:a14="http://schemas.microsoft.com/office/drawing/2010/main">
                <a:solidFill>
                  <a:srgbClr val="FFFFFF"/>
                </a:solidFill>
              </a14:hiddenFill>
            </a:ext>
          </a:extLst>
        </p:spPr>
      </p:pic>
      <p:pic>
        <p:nvPicPr>
          <p:cNvPr id="8" name="Obrázek 7">
            <a:extLst>
              <a:ext uri="{FF2B5EF4-FFF2-40B4-BE49-F238E27FC236}">
                <a16:creationId xmlns:a16="http://schemas.microsoft.com/office/drawing/2014/main" id="{00000000-0008-0000-0000-000003000000}"/>
              </a:ext>
            </a:extLst>
          </p:cNvPr>
          <p:cNvPicPr>
            <a:picLocks noChangeAspect="1"/>
          </p:cNvPicPr>
          <p:nvPr/>
        </p:nvPicPr>
        <p:blipFill>
          <a:blip r:embed="rId3"/>
          <a:stretch>
            <a:fillRect/>
          </a:stretch>
        </p:blipFill>
        <p:spPr>
          <a:xfrm>
            <a:off x="8340636" y="618479"/>
            <a:ext cx="3520438" cy="1003324"/>
          </a:xfrm>
          <a:prstGeom prst="rect">
            <a:avLst/>
          </a:prstGeom>
        </p:spPr>
      </p:pic>
      <p:pic>
        <p:nvPicPr>
          <p:cNvPr id="4" name="Obrázek 3" descr="C:\Users\KAA\Pictures\UP_logo_horizont_en.png"/>
          <p:cNvPicPr/>
          <p:nvPr/>
        </p:nvPicPr>
        <p:blipFill>
          <a:blip r:embed="rId4">
            <a:extLst>
              <a:ext uri="{28A0092B-C50C-407E-A947-70E740481C1C}">
                <a14:useLocalDpi xmlns:a14="http://schemas.microsoft.com/office/drawing/2010/main" val="0"/>
              </a:ext>
            </a:extLst>
          </a:blip>
          <a:stretch>
            <a:fillRect/>
          </a:stretch>
        </p:blipFill>
        <p:spPr bwMode="auto">
          <a:xfrm>
            <a:off x="1187086" y="2639045"/>
            <a:ext cx="1690139" cy="1588934"/>
          </a:xfrm>
          <a:prstGeom prst="rect">
            <a:avLst/>
          </a:prstGeom>
          <a:noFill/>
        </p:spPr>
      </p:pic>
      <p:pic>
        <p:nvPicPr>
          <p:cNvPr id="6" name="Obrázek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1549" y="4930536"/>
            <a:ext cx="2078049" cy="1582664"/>
          </a:xfrm>
          <a:prstGeom prst="rect">
            <a:avLst/>
          </a:prstGeom>
        </p:spPr>
      </p:pic>
      <p:sp>
        <p:nvSpPr>
          <p:cNvPr id="14" name="Rectangle 13">
            <a:extLst>
              <a:ext uri="{FF2B5EF4-FFF2-40B4-BE49-F238E27FC236}">
                <a16:creationId xmlns:a16="http://schemas.microsoft.com/office/drawing/2014/main" id="{A5A17FC0-D416-4C8B-A9E6-5924D352B9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7495" y="2300641"/>
            <a:ext cx="8124506" cy="455736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6" name="Straight Connector 15">
            <a:extLst>
              <a:ext uri="{FF2B5EF4-FFF2-40B4-BE49-F238E27FC236}">
                <a16:creationId xmlns:a16="http://schemas.microsoft.com/office/drawing/2014/main" id="{982DC870-E8E5-4050-B10C-CC24FC67E5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2285774"/>
            <a:ext cx="12188952" cy="0"/>
          </a:xfrm>
          <a:prstGeom prst="line">
            <a:avLst/>
          </a:prstGeom>
          <a:ln w="10160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F76A74F-C283-4DED-BD4D-086753B7CB0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4571548"/>
            <a:ext cx="4064320" cy="0"/>
          </a:xfrm>
          <a:prstGeom prst="line">
            <a:avLst/>
          </a:prstGeom>
          <a:ln w="10160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B2791FB-B2F7-4BBE-B8D8-74C37FF9E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4319" y="-680"/>
            <a:ext cx="0" cy="6858003"/>
          </a:xfrm>
          <a:prstGeom prst="line">
            <a:avLst/>
          </a:prstGeom>
          <a:ln w="10160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891B5DE-6811-4844-BB18-472A3F360EE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20742" y="-680"/>
            <a:ext cx="0" cy="2240280"/>
          </a:xfrm>
          <a:prstGeom prst="line">
            <a:avLst/>
          </a:prstGeom>
          <a:ln w="101600">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7A9CA3A-7216-41E0-B3CD-058077FD39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46931" y="5336249"/>
            <a:ext cx="5486400" cy="0"/>
          </a:xfrm>
          <a:prstGeom prst="line">
            <a:avLst/>
          </a:prstGeom>
          <a:ln w="15875">
            <a:solidFill>
              <a:srgbClr val="FFFFFF">
                <a:alpha val="75000"/>
              </a:srgbClr>
            </a:solidFill>
          </a:ln>
        </p:spPr>
        <p:style>
          <a:lnRef idx="1">
            <a:schemeClr val="accent1"/>
          </a:lnRef>
          <a:fillRef idx="0">
            <a:schemeClr val="accent1"/>
          </a:fillRef>
          <a:effectRef idx="0">
            <a:schemeClr val="accent1"/>
          </a:effectRef>
          <a:fontRef idx="minor">
            <a:schemeClr val="tx1"/>
          </a:fontRef>
        </p:style>
      </p:cxnSp>
      <p:pic>
        <p:nvPicPr>
          <p:cNvPr id="10" name="Kép 9" descr="A képen szöveg látható&#10;&#10;Automatikusan generált leírás">
            <a:extLst>
              <a:ext uri="{FF2B5EF4-FFF2-40B4-BE49-F238E27FC236}">
                <a16:creationId xmlns:a16="http://schemas.microsoft.com/office/drawing/2014/main" id="{75AB8019-F529-DADE-D51A-D6F534BE279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0676" y="302083"/>
            <a:ext cx="2652578" cy="1624704"/>
          </a:xfrm>
          <a:prstGeom prst="rect">
            <a:avLst/>
          </a:prstGeom>
        </p:spPr>
      </p:pic>
      <p:sp>
        <p:nvSpPr>
          <p:cNvPr id="12" name="Nadpis 1">
            <a:extLst>
              <a:ext uri="{FF2B5EF4-FFF2-40B4-BE49-F238E27FC236}">
                <a16:creationId xmlns:a16="http://schemas.microsoft.com/office/drawing/2014/main" id="{FC64CA8C-40F4-98CA-42AA-7C4EA039715C}"/>
              </a:ext>
            </a:extLst>
          </p:cNvPr>
          <p:cNvSpPr txBox="1">
            <a:spLocks/>
          </p:cNvSpPr>
          <p:nvPr/>
        </p:nvSpPr>
        <p:spPr>
          <a:xfrm>
            <a:off x="4629117" y="3699182"/>
            <a:ext cx="7423037" cy="2462708"/>
          </a:xfrm>
          <a:prstGeom prst="rect">
            <a:avLst/>
          </a:prstGeom>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US" sz="1600" dirty="0">
                <a:solidFill>
                  <a:srgbClr val="FFFFFF"/>
                </a:solidFill>
              </a:rPr>
            </a:br>
            <a:br>
              <a:rPr lang="en-US" sz="1600" dirty="0">
                <a:solidFill>
                  <a:srgbClr val="FFFFFF"/>
                </a:solidFill>
              </a:rPr>
            </a:br>
            <a:br>
              <a:rPr lang="en-US" sz="1600" dirty="0">
                <a:solidFill>
                  <a:srgbClr val="FFFFFF"/>
                </a:solidFill>
              </a:rPr>
            </a:br>
            <a:endParaRPr lang="en-US" sz="1600" dirty="0">
              <a:solidFill>
                <a:srgbClr val="FFFFFF"/>
              </a:solidFill>
            </a:endParaRPr>
          </a:p>
        </p:txBody>
      </p:sp>
      <p:sp>
        <p:nvSpPr>
          <p:cNvPr id="23" name="Szövegdoboz 22">
            <a:extLst>
              <a:ext uri="{FF2B5EF4-FFF2-40B4-BE49-F238E27FC236}">
                <a16:creationId xmlns:a16="http://schemas.microsoft.com/office/drawing/2014/main" id="{A260913D-B56B-A35B-CADC-E27943DA7BD8}"/>
              </a:ext>
            </a:extLst>
          </p:cNvPr>
          <p:cNvSpPr txBox="1"/>
          <p:nvPr/>
        </p:nvSpPr>
        <p:spPr>
          <a:xfrm>
            <a:off x="4653181" y="4066827"/>
            <a:ext cx="7423036" cy="1323439"/>
          </a:xfrm>
          <a:prstGeom prst="rect">
            <a:avLst/>
          </a:prstGeom>
          <a:noFill/>
        </p:spPr>
        <p:txBody>
          <a:bodyPr wrap="square">
            <a:spAutoFit/>
          </a:bodyPr>
          <a:lstStyle/>
          <a:p>
            <a:r>
              <a:rPr lang="en-US" sz="4000" dirty="0">
                <a:solidFill>
                  <a:schemeClr val="bg1"/>
                </a:solidFill>
              </a:rPr>
              <a:t>Thank you for your </a:t>
            </a:r>
          </a:p>
          <a:p>
            <a:r>
              <a:rPr lang="en-US" sz="4000" dirty="0">
                <a:solidFill>
                  <a:schemeClr val="bg1"/>
                </a:solidFill>
              </a:rPr>
              <a:t>attention!</a:t>
            </a:r>
            <a:endParaRPr lang="en-US" sz="1100" dirty="0">
              <a:solidFill>
                <a:schemeClr val="bg1"/>
              </a:solidFill>
            </a:endParaRPr>
          </a:p>
        </p:txBody>
      </p:sp>
    </p:spTree>
    <p:extLst>
      <p:ext uri="{BB962C8B-B14F-4D97-AF65-F5344CB8AC3E}">
        <p14:creationId xmlns:p14="http://schemas.microsoft.com/office/powerpoint/2010/main" val="1409401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67906" y="804981"/>
            <a:ext cx="9219414" cy="344407"/>
          </a:xfrm>
          <a:prstGeom prst="rect">
            <a:avLst/>
          </a:prstGeom>
        </p:spPr>
        <p:txBody>
          <a:bodyPr vert="horz" wrap="square" lIns="0" tIns="8145" rIns="0" bIns="0" rtlCol="0">
            <a:spAutoFit/>
          </a:bodyPr>
          <a:lstStyle/>
          <a:p>
            <a:pPr marL="8145" marR="3258">
              <a:lnSpc>
                <a:spcPct val="109000"/>
              </a:lnSpc>
              <a:spcBef>
                <a:spcPts val="64"/>
              </a:spcBef>
            </a:pPr>
            <a:r>
              <a:rPr sz="1050" spc="-3" dirty="0">
                <a:latin typeface="Verdana"/>
                <a:cs typeface="Verdana"/>
              </a:rPr>
              <a:t>The following</a:t>
            </a:r>
            <a:r>
              <a:rPr sz="1050" spc="6" dirty="0">
                <a:latin typeface="Verdana"/>
                <a:cs typeface="Verdana"/>
              </a:rPr>
              <a:t> </a:t>
            </a:r>
            <a:r>
              <a:rPr sz="1050" spc="-3" dirty="0">
                <a:latin typeface="Verdana"/>
                <a:cs typeface="Verdana"/>
              </a:rPr>
              <a:t>disclaimer</a:t>
            </a:r>
            <a:r>
              <a:rPr sz="1050" dirty="0">
                <a:latin typeface="Verdana"/>
                <a:cs typeface="Verdana"/>
              </a:rPr>
              <a:t> </a:t>
            </a:r>
            <a:r>
              <a:rPr sz="1050" spc="-3" dirty="0">
                <a:latin typeface="Verdana"/>
                <a:cs typeface="Verdana"/>
              </a:rPr>
              <a:t>shall</a:t>
            </a:r>
            <a:r>
              <a:rPr sz="1050" spc="13" dirty="0">
                <a:latin typeface="Verdana"/>
                <a:cs typeface="Verdana"/>
              </a:rPr>
              <a:t> </a:t>
            </a:r>
            <a:r>
              <a:rPr sz="1050" spc="-3" dirty="0">
                <a:latin typeface="Verdana"/>
                <a:cs typeface="Verdana"/>
              </a:rPr>
              <a:t>be added</a:t>
            </a:r>
            <a:r>
              <a:rPr sz="1050" spc="6" dirty="0">
                <a:latin typeface="Verdana"/>
                <a:cs typeface="Verdana"/>
              </a:rPr>
              <a:t> </a:t>
            </a:r>
            <a:r>
              <a:rPr sz="1050" dirty="0">
                <a:latin typeface="Verdana"/>
                <a:cs typeface="Verdana"/>
              </a:rPr>
              <a:t>to </a:t>
            </a:r>
            <a:r>
              <a:rPr sz="1050" spc="-3" dirty="0">
                <a:latin typeface="Verdana"/>
                <a:cs typeface="Verdana"/>
              </a:rPr>
              <a:t>the</a:t>
            </a:r>
            <a:r>
              <a:rPr sz="1050" dirty="0">
                <a:latin typeface="Verdana"/>
                <a:cs typeface="Verdana"/>
              </a:rPr>
              <a:t> inner</a:t>
            </a:r>
            <a:r>
              <a:rPr sz="1050" spc="-3" dirty="0">
                <a:latin typeface="Verdana"/>
                <a:cs typeface="Verdana"/>
              </a:rPr>
              <a:t> pages</a:t>
            </a:r>
            <a:r>
              <a:rPr sz="1050" spc="10" dirty="0">
                <a:latin typeface="Verdana"/>
                <a:cs typeface="Verdana"/>
              </a:rPr>
              <a:t> </a:t>
            </a:r>
            <a:r>
              <a:rPr sz="1050" spc="-6" dirty="0">
                <a:latin typeface="Verdana"/>
                <a:cs typeface="Verdana"/>
              </a:rPr>
              <a:t>of</a:t>
            </a:r>
            <a:r>
              <a:rPr sz="1050" spc="10" dirty="0">
                <a:latin typeface="Verdana"/>
                <a:cs typeface="Verdana"/>
              </a:rPr>
              <a:t> </a:t>
            </a:r>
            <a:r>
              <a:rPr sz="1050" spc="-3" dirty="0">
                <a:latin typeface="Verdana"/>
                <a:cs typeface="Verdana"/>
              </a:rPr>
              <a:t>the</a:t>
            </a:r>
            <a:r>
              <a:rPr sz="1050" dirty="0">
                <a:latin typeface="Verdana"/>
                <a:cs typeface="Verdana"/>
              </a:rPr>
              <a:t> </a:t>
            </a:r>
            <a:r>
              <a:rPr sz="1050" spc="-3" dirty="0">
                <a:latin typeface="Verdana"/>
                <a:cs typeface="Verdana"/>
              </a:rPr>
              <a:t>publications and</a:t>
            </a:r>
            <a:r>
              <a:rPr sz="1050" spc="6" dirty="0">
                <a:latin typeface="Verdana"/>
                <a:cs typeface="Verdana"/>
              </a:rPr>
              <a:t> </a:t>
            </a:r>
            <a:r>
              <a:rPr sz="1050" spc="-3" dirty="0">
                <a:latin typeface="Verdana"/>
                <a:cs typeface="Verdana"/>
              </a:rPr>
              <a:t>studies</a:t>
            </a:r>
            <a:r>
              <a:rPr sz="1050" dirty="0">
                <a:latin typeface="Verdana"/>
                <a:cs typeface="Verdana"/>
              </a:rPr>
              <a:t> </a:t>
            </a:r>
            <a:r>
              <a:rPr sz="1050" spc="-3" dirty="0">
                <a:latin typeface="Verdana"/>
                <a:cs typeface="Verdana"/>
              </a:rPr>
              <a:t>written</a:t>
            </a:r>
            <a:r>
              <a:rPr sz="1050" spc="6" dirty="0">
                <a:latin typeface="Verdana"/>
                <a:cs typeface="Verdana"/>
              </a:rPr>
              <a:t> </a:t>
            </a:r>
            <a:r>
              <a:rPr sz="1050" spc="-6" dirty="0">
                <a:latin typeface="Verdana"/>
                <a:cs typeface="Verdana"/>
              </a:rPr>
              <a:t>by </a:t>
            </a:r>
            <a:r>
              <a:rPr sz="1050" spc="-218" dirty="0">
                <a:latin typeface="Verdana"/>
                <a:cs typeface="Verdana"/>
              </a:rPr>
              <a:t> </a:t>
            </a:r>
            <a:r>
              <a:rPr sz="1050" spc="-3" dirty="0">
                <a:latin typeface="Verdana"/>
                <a:cs typeface="Verdana"/>
              </a:rPr>
              <a:t>external</a:t>
            </a:r>
            <a:r>
              <a:rPr sz="1050" spc="10" dirty="0">
                <a:latin typeface="Verdana"/>
                <a:cs typeface="Verdana"/>
              </a:rPr>
              <a:t> </a:t>
            </a:r>
            <a:r>
              <a:rPr sz="1050" spc="-3" dirty="0">
                <a:latin typeface="Verdana"/>
                <a:cs typeface="Verdana"/>
              </a:rPr>
              <a:t>independent</a:t>
            </a:r>
            <a:r>
              <a:rPr sz="1050" dirty="0">
                <a:latin typeface="Verdana"/>
                <a:cs typeface="Verdana"/>
              </a:rPr>
              <a:t> </a:t>
            </a:r>
            <a:r>
              <a:rPr sz="1050" spc="-3" dirty="0">
                <a:latin typeface="Verdana"/>
                <a:cs typeface="Verdana"/>
              </a:rPr>
              <a:t>bodies</a:t>
            </a:r>
            <a:r>
              <a:rPr sz="1050" spc="-6" dirty="0">
                <a:latin typeface="Verdana"/>
                <a:cs typeface="Verdana"/>
              </a:rPr>
              <a:t> </a:t>
            </a:r>
            <a:r>
              <a:rPr sz="1050" dirty="0">
                <a:latin typeface="Verdana"/>
                <a:cs typeface="Verdana"/>
              </a:rPr>
              <a:t>with </a:t>
            </a:r>
            <a:r>
              <a:rPr sz="1050" spc="-3" dirty="0">
                <a:latin typeface="Verdana"/>
                <a:cs typeface="Verdana"/>
              </a:rPr>
              <a:t>support</a:t>
            </a:r>
            <a:r>
              <a:rPr sz="1050" dirty="0">
                <a:latin typeface="Verdana"/>
                <a:cs typeface="Verdana"/>
              </a:rPr>
              <a:t> </a:t>
            </a:r>
            <a:r>
              <a:rPr sz="1050" spc="-3" dirty="0">
                <a:latin typeface="Verdana"/>
                <a:cs typeface="Verdana"/>
              </a:rPr>
              <a:t>from </a:t>
            </a:r>
            <a:r>
              <a:rPr sz="1050" dirty="0">
                <a:latin typeface="Verdana"/>
                <a:cs typeface="Verdana"/>
              </a:rPr>
              <a:t>the</a:t>
            </a:r>
            <a:r>
              <a:rPr sz="1050" spc="-3" dirty="0">
                <a:latin typeface="Verdana"/>
                <a:cs typeface="Verdana"/>
              </a:rPr>
              <a:t> European</a:t>
            </a:r>
            <a:r>
              <a:rPr sz="1050" spc="3" dirty="0">
                <a:latin typeface="Verdana"/>
                <a:cs typeface="Verdana"/>
              </a:rPr>
              <a:t> </a:t>
            </a:r>
            <a:r>
              <a:rPr sz="1050" spc="-3" dirty="0">
                <a:latin typeface="Verdana"/>
                <a:cs typeface="Verdana"/>
              </a:rPr>
              <a:t>Commission</a:t>
            </a:r>
            <a:r>
              <a:rPr lang="hu-HU" sz="1050" spc="-3" dirty="0">
                <a:latin typeface="Verdana"/>
                <a:cs typeface="Verdana"/>
              </a:rPr>
              <a:t>:</a:t>
            </a:r>
            <a:endParaRPr sz="1050" dirty="0">
              <a:latin typeface="Verdana"/>
              <a:cs typeface="Verdana"/>
            </a:endParaRPr>
          </a:p>
        </p:txBody>
      </p:sp>
      <p:graphicFrame>
        <p:nvGraphicFramePr>
          <p:cNvPr id="3" name="object 3"/>
          <p:cNvGraphicFramePr>
            <a:graphicFrameLocks noGrp="1"/>
          </p:cNvGraphicFramePr>
          <p:nvPr/>
        </p:nvGraphicFramePr>
        <p:xfrm>
          <a:off x="1852368" y="1166903"/>
          <a:ext cx="7423607" cy="5373577"/>
        </p:xfrm>
        <a:graphic>
          <a:graphicData uri="http://schemas.openxmlformats.org/drawingml/2006/table">
            <a:tbl>
              <a:tblPr firstRow="1" bandRow="1">
                <a:tableStyleId>{2D5ABB26-0587-4C30-8999-92F81FD0307C}</a:tableStyleId>
              </a:tblPr>
              <a:tblGrid>
                <a:gridCol w="399482">
                  <a:extLst>
                    <a:ext uri="{9D8B030D-6E8A-4147-A177-3AD203B41FA5}">
                      <a16:colId xmlns:a16="http://schemas.microsoft.com/office/drawing/2014/main" val="20000"/>
                    </a:ext>
                  </a:extLst>
                </a:gridCol>
                <a:gridCol w="7024125">
                  <a:extLst>
                    <a:ext uri="{9D8B030D-6E8A-4147-A177-3AD203B41FA5}">
                      <a16:colId xmlns:a16="http://schemas.microsoft.com/office/drawing/2014/main" val="20001"/>
                    </a:ext>
                  </a:extLst>
                </a:gridCol>
              </a:tblGrid>
              <a:tr h="484047">
                <a:tc>
                  <a:txBody>
                    <a:bodyPr/>
                    <a:lstStyle/>
                    <a:p>
                      <a:pPr>
                        <a:lnSpc>
                          <a:spcPct val="100000"/>
                        </a:lnSpc>
                      </a:pPr>
                      <a:endParaRPr sz="800" dirty="0">
                        <a:latin typeface="Times New Roman"/>
                        <a:cs typeface="Times New Roman"/>
                      </a:endParaRPr>
                    </a:p>
                    <a:p>
                      <a:pPr marL="73025">
                        <a:lnSpc>
                          <a:spcPct val="100000"/>
                        </a:lnSpc>
                        <a:spcBef>
                          <a:spcPts val="1135"/>
                        </a:spcBef>
                      </a:pPr>
                      <a:r>
                        <a:rPr sz="800" b="1" spc="-5" dirty="0">
                          <a:latin typeface="Verdana"/>
                          <a:cs typeface="Verdana"/>
                        </a:rPr>
                        <a:t>BG</a:t>
                      </a:r>
                      <a:endParaRPr sz="800" dirty="0">
                        <a:latin typeface="Verdana"/>
                        <a:cs typeface="Verdan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15"/>
                        </a:spcBef>
                      </a:pPr>
                      <a:endParaRPr sz="800" dirty="0">
                        <a:latin typeface="Times New Roman"/>
                        <a:cs typeface="Times New Roman"/>
                      </a:endParaRPr>
                    </a:p>
                    <a:p>
                      <a:pPr marL="68580" marR="299720">
                        <a:lnSpc>
                          <a:spcPct val="101499"/>
                        </a:lnSpc>
                        <a:spcBef>
                          <a:spcPts val="5"/>
                        </a:spcBef>
                      </a:pPr>
                      <a:r>
                        <a:rPr sz="800" spc="-5" dirty="0">
                          <a:solidFill>
                            <a:srgbClr val="333333"/>
                          </a:solidFill>
                          <a:latin typeface="Verdana"/>
                          <a:cs typeface="Verdana"/>
                        </a:rPr>
                        <a:t>Подкрепата</a:t>
                      </a:r>
                      <a:r>
                        <a:rPr sz="800" spc="-10" dirty="0">
                          <a:solidFill>
                            <a:srgbClr val="333333"/>
                          </a:solidFill>
                          <a:latin typeface="Verdana"/>
                          <a:cs typeface="Verdana"/>
                        </a:rPr>
                        <a:t> </a:t>
                      </a:r>
                      <a:r>
                        <a:rPr sz="800" spc="-5" dirty="0">
                          <a:solidFill>
                            <a:srgbClr val="333333"/>
                          </a:solidFill>
                          <a:latin typeface="Verdana"/>
                          <a:cs typeface="Verdana"/>
                        </a:rPr>
                        <a:t>на</a:t>
                      </a:r>
                      <a:r>
                        <a:rPr sz="800" dirty="0">
                          <a:solidFill>
                            <a:srgbClr val="333333"/>
                          </a:solidFill>
                          <a:latin typeface="Verdana"/>
                          <a:cs typeface="Verdana"/>
                        </a:rPr>
                        <a:t> </a:t>
                      </a:r>
                      <a:r>
                        <a:rPr sz="800" spc="-5" dirty="0">
                          <a:solidFill>
                            <a:srgbClr val="333333"/>
                          </a:solidFill>
                          <a:latin typeface="Verdana"/>
                          <a:cs typeface="Verdana"/>
                        </a:rPr>
                        <a:t>Европейската</a:t>
                      </a:r>
                      <a:r>
                        <a:rPr sz="800" dirty="0">
                          <a:solidFill>
                            <a:srgbClr val="333333"/>
                          </a:solidFill>
                          <a:latin typeface="Verdana"/>
                          <a:cs typeface="Verdana"/>
                        </a:rPr>
                        <a:t> </a:t>
                      </a:r>
                      <a:r>
                        <a:rPr sz="800" spc="-5" dirty="0">
                          <a:solidFill>
                            <a:srgbClr val="333333"/>
                          </a:solidFill>
                          <a:latin typeface="Verdana"/>
                          <a:cs typeface="Verdana"/>
                        </a:rPr>
                        <a:t>комисия</a:t>
                      </a:r>
                      <a:r>
                        <a:rPr sz="800" spc="10" dirty="0">
                          <a:solidFill>
                            <a:srgbClr val="333333"/>
                          </a:solidFill>
                          <a:latin typeface="Verdana"/>
                          <a:cs typeface="Verdana"/>
                        </a:rPr>
                        <a:t> </a:t>
                      </a:r>
                      <a:r>
                        <a:rPr sz="800" spc="-5" dirty="0">
                          <a:solidFill>
                            <a:srgbClr val="333333"/>
                          </a:solidFill>
                          <a:latin typeface="Verdana"/>
                          <a:cs typeface="Verdana"/>
                        </a:rPr>
                        <a:t>за</a:t>
                      </a:r>
                      <a:r>
                        <a:rPr sz="800" dirty="0">
                          <a:solidFill>
                            <a:srgbClr val="333333"/>
                          </a:solidFill>
                          <a:latin typeface="Verdana"/>
                          <a:cs typeface="Verdana"/>
                        </a:rPr>
                        <a:t> </a:t>
                      </a:r>
                      <a:r>
                        <a:rPr sz="800" spc="-5" dirty="0">
                          <a:solidFill>
                            <a:srgbClr val="333333"/>
                          </a:solidFill>
                          <a:latin typeface="Verdana"/>
                          <a:cs typeface="Verdana"/>
                        </a:rPr>
                        <a:t>изготвянето</a:t>
                      </a:r>
                      <a:r>
                        <a:rPr sz="800" dirty="0">
                          <a:solidFill>
                            <a:srgbClr val="333333"/>
                          </a:solidFill>
                          <a:latin typeface="Verdana"/>
                          <a:cs typeface="Verdana"/>
                        </a:rPr>
                        <a:t> </a:t>
                      </a:r>
                      <a:r>
                        <a:rPr sz="800" spc="-5" dirty="0">
                          <a:solidFill>
                            <a:srgbClr val="333333"/>
                          </a:solidFill>
                          <a:latin typeface="Verdana"/>
                          <a:cs typeface="Verdana"/>
                        </a:rPr>
                        <a:t>на</a:t>
                      </a:r>
                      <a:r>
                        <a:rPr sz="800" dirty="0">
                          <a:solidFill>
                            <a:srgbClr val="333333"/>
                          </a:solidFill>
                          <a:latin typeface="Verdana"/>
                          <a:cs typeface="Verdana"/>
                        </a:rPr>
                        <a:t> </a:t>
                      </a:r>
                      <a:r>
                        <a:rPr sz="800" spc="-5" dirty="0">
                          <a:solidFill>
                            <a:srgbClr val="333333"/>
                          </a:solidFill>
                          <a:latin typeface="Verdana"/>
                          <a:cs typeface="Verdana"/>
                        </a:rPr>
                        <a:t>настоящата</a:t>
                      </a:r>
                      <a:r>
                        <a:rPr sz="800" dirty="0">
                          <a:solidFill>
                            <a:srgbClr val="333333"/>
                          </a:solidFill>
                          <a:latin typeface="Verdana"/>
                          <a:cs typeface="Verdana"/>
                        </a:rPr>
                        <a:t> </a:t>
                      </a:r>
                      <a:r>
                        <a:rPr sz="800" spc="-5" dirty="0">
                          <a:solidFill>
                            <a:srgbClr val="333333"/>
                          </a:solidFill>
                          <a:latin typeface="Verdana"/>
                          <a:cs typeface="Verdana"/>
                        </a:rPr>
                        <a:t>публикация</a:t>
                      </a:r>
                      <a:r>
                        <a:rPr sz="800" spc="20" dirty="0">
                          <a:solidFill>
                            <a:srgbClr val="333333"/>
                          </a:solidFill>
                          <a:latin typeface="Verdana"/>
                          <a:cs typeface="Verdana"/>
                        </a:rPr>
                        <a:t> </a:t>
                      </a:r>
                      <a:r>
                        <a:rPr sz="800" spc="-5" dirty="0">
                          <a:solidFill>
                            <a:srgbClr val="333333"/>
                          </a:solidFill>
                          <a:latin typeface="Verdana"/>
                          <a:cs typeface="Verdana"/>
                        </a:rPr>
                        <a:t>не</a:t>
                      </a:r>
                      <a:r>
                        <a:rPr sz="800" spc="5" dirty="0">
                          <a:solidFill>
                            <a:srgbClr val="333333"/>
                          </a:solidFill>
                          <a:latin typeface="Verdana"/>
                          <a:cs typeface="Verdana"/>
                        </a:rPr>
                        <a:t> </a:t>
                      </a:r>
                      <a:r>
                        <a:rPr sz="800" spc="-5" dirty="0">
                          <a:solidFill>
                            <a:srgbClr val="333333"/>
                          </a:solidFill>
                          <a:latin typeface="Verdana"/>
                          <a:cs typeface="Verdana"/>
                        </a:rPr>
                        <a:t>представлява </a:t>
                      </a:r>
                      <a:r>
                        <a:rPr sz="800" dirty="0">
                          <a:solidFill>
                            <a:srgbClr val="333333"/>
                          </a:solidFill>
                          <a:latin typeface="Verdana"/>
                          <a:cs typeface="Verdana"/>
                        </a:rPr>
                        <a:t> </a:t>
                      </a:r>
                      <a:r>
                        <a:rPr sz="800" spc="-5" dirty="0">
                          <a:solidFill>
                            <a:srgbClr val="333333"/>
                          </a:solidFill>
                          <a:latin typeface="Verdana"/>
                          <a:cs typeface="Verdana"/>
                        </a:rPr>
                        <a:t>одобрение</a:t>
                      </a:r>
                      <a:r>
                        <a:rPr sz="800" dirty="0">
                          <a:solidFill>
                            <a:srgbClr val="333333"/>
                          </a:solidFill>
                          <a:latin typeface="Verdana"/>
                          <a:cs typeface="Verdana"/>
                        </a:rPr>
                        <a:t> </a:t>
                      </a:r>
                      <a:r>
                        <a:rPr sz="800" spc="-5" dirty="0">
                          <a:solidFill>
                            <a:srgbClr val="333333"/>
                          </a:solidFill>
                          <a:latin typeface="Verdana"/>
                          <a:cs typeface="Verdana"/>
                        </a:rPr>
                        <a:t>на</a:t>
                      </a:r>
                      <a:r>
                        <a:rPr sz="800" dirty="0">
                          <a:solidFill>
                            <a:srgbClr val="333333"/>
                          </a:solidFill>
                          <a:latin typeface="Verdana"/>
                          <a:cs typeface="Verdana"/>
                        </a:rPr>
                        <a:t> </a:t>
                      </a:r>
                      <a:r>
                        <a:rPr sz="800" spc="-5" dirty="0">
                          <a:solidFill>
                            <a:srgbClr val="333333"/>
                          </a:solidFill>
                          <a:latin typeface="Verdana"/>
                          <a:cs typeface="Verdana"/>
                        </a:rPr>
                        <a:t>съдържанието, което</a:t>
                      </a:r>
                      <a:r>
                        <a:rPr sz="800" dirty="0">
                          <a:solidFill>
                            <a:srgbClr val="333333"/>
                          </a:solidFill>
                          <a:latin typeface="Verdana"/>
                          <a:cs typeface="Verdana"/>
                        </a:rPr>
                        <a:t> </a:t>
                      </a:r>
                      <a:r>
                        <a:rPr sz="800" spc="-5" dirty="0">
                          <a:solidFill>
                            <a:srgbClr val="333333"/>
                          </a:solidFill>
                          <a:latin typeface="Verdana"/>
                          <a:cs typeface="Verdana"/>
                        </a:rPr>
                        <a:t>отразява</a:t>
                      </a:r>
                      <a:r>
                        <a:rPr sz="800" dirty="0">
                          <a:solidFill>
                            <a:srgbClr val="333333"/>
                          </a:solidFill>
                          <a:latin typeface="Verdana"/>
                          <a:cs typeface="Verdana"/>
                        </a:rPr>
                        <a:t> </a:t>
                      </a:r>
                      <a:r>
                        <a:rPr sz="800" spc="-5" dirty="0">
                          <a:solidFill>
                            <a:srgbClr val="333333"/>
                          </a:solidFill>
                          <a:latin typeface="Verdana"/>
                          <a:cs typeface="Verdana"/>
                        </a:rPr>
                        <a:t>гледните</a:t>
                      </a:r>
                      <a:r>
                        <a:rPr sz="800" dirty="0">
                          <a:solidFill>
                            <a:srgbClr val="333333"/>
                          </a:solidFill>
                          <a:latin typeface="Verdana"/>
                          <a:cs typeface="Verdana"/>
                        </a:rPr>
                        <a:t> </a:t>
                      </a:r>
                      <a:r>
                        <a:rPr sz="800" spc="-5" dirty="0">
                          <a:solidFill>
                            <a:srgbClr val="333333"/>
                          </a:solidFill>
                          <a:latin typeface="Verdana"/>
                          <a:cs typeface="Verdana"/>
                        </a:rPr>
                        <a:t>точки</a:t>
                      </a:r>
                      <a:r>
                        <a:rPr sz="800" dirty="0">
                          <a:solidFill>
                            <a:srgbClr val="333333"/>
                          </a:solidFill>
                          <a:latin typeface="Verdana"/>
                          <a:cs typeface="Verdana"/>
                        </a:rPr>
                        <a:t> </a:t>
                      </a:r>
                      <a:r>
                        <a:rPr sz="800" spc="-5" dirty="0">
                          <a:solidFill>
                            <a:srgbClr val="333333"/>
                          </a:solidFill>
                          <a:latin typeface="Verdana"/>
                          <a:cs typeface="Verdana"/>
                        </a:rPr>
                        <a:t>само</a:t>
                      </a:r>
                      <a:r>
                        <a:rPr sz="800" dirty="0">
                          <a:solidFill>
                            <a:srgbClr val="333333"/>
                          </a:solidFill>
                          <a:latin typeface="Verdana"/>
                          <a:cs typeface="Verdana"/>
                        </a:rPr>
                        <a:t> </a:t>
                      </a:r>
                      <a:r>
                        <a:rPr sz="800" spc="-5" dirty="0">
                          <a:solidFill>
                            <a:srgbClr val="333333"/>
                          </a:solidFill>
                          <a:latin typeface="Verdana"/>
                          <a:cs typeface="Verdana"/>
                        </a:rPr>
                        <a:t>на</a:t>
                      </a:r>
                      <a:r>
                        <a:rPr sz="800" dirty="0">
                          <a:solidFill>
                            <a:srgbClr val="333333"/>
                          </a:solidFill>
                          <a:latin typeface="Verdana"/>
                          <a:cs typeface="Verdana"/>
                        </a:rPr>
                        <a:t> </a:t>
                      </a:r>
                      <a:r>
                        <a:rPr sz="800" spc="-5" dirty="0">
                          <a:solidFill>
                            <a:srgbClr val="333333"/>
                          </a:solidFill>
                          <a:latin typeface="Verdana"/>
                          <a:cs typeface="Verdana"/>
                        </a:rPr>
                        <a:t>авторите</a:t>
                      </a:r>
                      <a:r>
                        <a:rPr sz="800" dirty="0">
                          <a:solidFill>
                            <a:srgbClr val="333333"/>
                          </a:solidFill>
                          <a:latin typeface="Verdana"/>
                          <a:cs typeface="Verdana"/>
                        </a:rPr>
                        <a:t> и </a:t>
                      </a:r>
                      <a:r>
                        <a:rPr sz="800" spc="-5" dirty="0">
                          <a:solidFill>
                            <a:srgbClr val="333333"/>
                          </a:solidFill>
                          <a:latin typeface="Verdana"/>
                          <a:cs typeface="Verdana"/>
                        </a:rPr>
                        <a:t>не</a:t>
                      </a:r>
                      <a:r>
                        <a:rPr sz="800" spc="5" dirty="0">
                          <a:solidFill>
                            <a:srgbClr val="333333"/>
                          </a:solidFill>
                          <a:latin typeface="Verdana"/>
                          <a:cs typeface="Verdana"/>
                        </a:rPr>
                        <a:t> </a:t>
                      </a:r>
                      <a:r>
                        <a:rPr sz="800" spc="-5" dirty="0">
                          <a:solidFill>
                            <a:srgbClr val="333333"/>
                          </a:solidFill>
                          <a:latin typeface="Verdana"/>
                          <a:cs typeface="Verdana"/>
                        </a:rPr>
                        <a:t>може</a:t>
                      </a:r>
                      <a:r>
                        <a:rPr sz="800" spc="5" dirty="0">
                          <a:solidFill>
                            <a:srgbClr val="333333"/>
                          </a:solidFill>
                          <a:latin typeface="Verdana"/>
                          <a:cs typeface="Verdana"/>
                        </a:rPr>
                        <a:t> </a:t>
                      </a:r>
                      <a:r>
                        <a:rPr sz="800" dirty="0">
                          <a:solidFill>
                            <a:srgbClr val="333333"/>
                          </a:solidFill>
                          <a:latin typeface="Verdana"/>
                          <a:cs typeface="Verdana"/>
                        </a:rPr>
                        <a:t>да</a:t>
                      </a:r>
                      <a:r>
                        <a:rPr sz="800" spc="5" dirty="0">
                          <a:solidFill>
                            <a:srgbClr val="333333"/>
                          </a:solidFill>
                          <a:latin typeface="Verdana"/>
                          <a:cs typeface="Verdana"/>
                        </a:rPr>
                        <a:t> </a:t>
                      </a:r>
                      <a:r>
                        <a:rPr sz="800" spc="-5" dirty="0">
                          <a:solidFill>
                            <a:srgbClr val="333333"/>
                          </a:solidFill>
                          <a:latin typeface="Verdana"/>
                          <a:cs typeface="Verdana"/>
                        </a:rPr>
                        <a:t>се</a:t>
                      </a:r>
                      <a:r>
                        <a:rPr sz="800" dirty="0">
                          <a:solidFill>
                            <a:srgbClr val="333333"/>
                          </a:solidFill>
                          <a:latin typeface="Verdana"/>
                          <a:cs typeface="Verdana"/>
                        </a:rPr>
                        <a:t> </a:t>
                      </a:r>
                      <a:r>
                        <a:rPr sz="800" spc="-5" dirty="0">
                          <a:solidFill>
                            <a:srgbClr val="333333"/>
                          </a:solidFill>
                          <a:latin typeface="Verdana"/>
                          <a:cs typeface="Verdana"/>
                        </a:rPr>
                        <a:t>търси </a:t>
                      </a:r>
                      <a:r>
                        <a:rPr sz="800" spc="-305" dirty="0">
                          <a:solidFill>
                            <a:srgbClr val="333333"/>
                          </a:solidFill>
                          <a:latin typeface="Verdana"/>
                          <a:cs typeface="Verdana"/>
                        </a:rPr>
                        <a:t> </a:t>
                      </a:r>
                      <a:r>
                        <a:rPr sz="800" spc="-5" dirty="0">
                          <a:solidFill>
                            <a:srgbClr val="333333"/>
                          </a:solidFill>
                          <a:latin typeface="Verdana"/>
                          <a:cs typeface="Verdana"/>
                        </a:rPr>
                        <a:t>отговорност</a:t>
                      </a:r>
                      <a:r>
                        <a:rPr sz="800" spc="-10" dirty="0">
                          <a:solidFill>
                            <a:srgbClr val="333333"/>
                          </a:solidFill>
                          <a:latin typeface="Verdana"/>
                          <a:cs typeface="Verdana"/>
                        </a:rPr>
                        <a:t> </a:t>
                      </a:r>
                      <a:r>
                        <a:rPr sz="800" dirty="0">
                          <a:solidFill>
                            <a:srgbClr val="333333"/>
                          </a:solidFill>
                          <a:latin typeface="Verdana"/>
                          <a:cs typeface="Verdana"/>
                        </a:rPr>
                        <a:t>от</a:t>
                      </a:r>
                      <a:r>
                        <a:rPr sz="800" spc="-5" dirty="0">
                          <a:solidFill>
                            <a:srgbClr val="333333"/>
                          </a:solidFill>
                          <a:latin typeface="Verdana"/>
                          <a:cs typeface="Verdana"/>
                        </a:rPr>
                        <a:t> Комисията</a:t>
                      </a:r>
                      <a:r>
                        <a:rPr sz="800" dirty="0">
                          <a:solidFill>
                            <a:srgbClr val="333333"/>
                          </a:solidFill>
                          <a:latin typeface="Verdana"/>
                          <a:cs typeface="Verdana"/>
                        </a:rPr>
                        <a:t> </a:t>
                      </a:r>
                      <a:r>
                        <a:rPr sz="800" spc="-5" dirty="0">
                          <a:solidFill>
                            <a:srgbClr val="333333"/>
                          </a:solidFill>
                          <a:latin typeface="Verdana"/>
                          <a:cs typeface="Verdana"/>
                        </a:rPr>
                        <a:t>за всяка</a:t>
                      </a:r>
                      <a:r>
                        <a:rPr sz="800" spc="10" dirty="0">
                          <a:solidFill>
                            <a:srgbClr val="333333"/>
                          </a:solidFill>
                          <a:latin typeface="Verdana"/>
                          <a:cs typeface="Verdana"/>
                        </a:rPr>
                        <a:t> </a:t>
                      </a:r>
                      <a:r>
                        <a:rPr sz="800" spc="-5" dirty="0">
                          <a:solidFill>
                            <a:srgbClr val="333333"/>
                          </a:solidFill>
                          <a:latin typeface="Verdana"/>
                          <a:cs typeface="Verdana"/>
                        </a:rPr>
                        <a:t>употреба, която</a:t>
                      </a:r>
                      <a:r>
                        <a:rPr sz="800" dirty="0">
                          <a:solidFill>
                            <a:srgbClr val="333333"/>
                          </a:solidFill>
                          <a:latin typeface="Verdana"/>
                          <a:cs typeface="Verdana"/>
                        </a:rPr>
                        <a:t> </a:t>
                      </a:r>
                      <a:r>
                        <a:rPr sz="800" spc="-5" dirty="0">
                          <a:solidFill>
                            <a:srgbClr val="333333"/>
                          </a:solidFill>
                          <a:latin typeface="Verdana"/>
                          <a:cs typeface="Verdana"/>
                        </a:rPr>
                        <a:t>може</a:t>
                      </a:r>
                      <a:r>
                        <a:rPr sz="800" dirty="0">
                          <a:solidFill>
                            <a:srgbClr val="333333"/>
                          </a:solidFill>
                          <a:latin typeface="Verdana"/>
                          <a:cs typeface="Verdana"/>
                        </a:rPr>
                        <a:t> да </a:t>
                      </a:r>
                      <a:r>
                        <a:rPr sz="800" spc="-5" dirty="0">
                          <a:solidFill>
                            <a:srgbClr val="333333"/>
                          </a:solidFill>
                          <a:latin typeface="Verdana"/>
                          <a:cs typeface="Verdana"/>
                        </a:rPr>
                        <a:t>бъде</a:t>
                      </a:r>
                      <a:r>
                        <a:rPr sz="800" dirty="0">
                          <a:solidFill>
                            <a:srgbClr val="333333"/>
                          </a:solidFill>
                          <a:latin typeface="Verdana"/>
                          <a:cs typeface="Verdana"/>
                        </a:rPr>
                        <a:t> </a:t>
                      </a:r>
                      <a:r>
                        <a:rPr sz="800" spc="-5" dirty="0">
                          <a:solidFill>
                            <a:srgbClr val="333333"/>
                          </a:solidFill>
                          <a:latin typeface="Verdana"/>
                          <a:cs typeface="Verdana"/>
                        </a:rPr>
                        <a:t>използвана</a:t>
                      </a:r>
                      <a:r>
                        <a:rPr sz="800" dirty="0">
                          <a:solidFill>
                            <a:srgbClr val="333333"/>
                          </a:solidFill>
                          <a:latin typeface="Verdana"/>
                          <a:cs typeface="Verdana"/>
                        </a:rPr>
                        <a:t> </a:t>
                      </a:r>
                      <a:r>
                        <a:rPr sz="800" spc="-5" dirty="0">
                          <a:solidFill>
                            <a:srgbClr val="333333"/>
                          </a:solidFill>
                          <a:latin typeface="Verdana"/>
                          <a:cs typeface="Verdana"/>
                        </a:rPr>
                        <a:t>за информацията, </a:t>
                      </a:r>
                      <a:r>
                        <a:rPr sz="800" dirty="0">
                          <a:solidFill>
                            <a:srgbClr val="333333"/>
                          </a:solidFill>
                          <a:latin typeface="Verdana"/>
                          <a:cs typeface="Verdana"/>
                        </a:rPr>
                        <a:t> </a:t>
                      </a:r>
                      <a:r>
                        <a:rPr sz="800" spc="-5" dirty="0">
                          <a:solidFill>
                            <a:srgbClr val="333333"/>
                          </a:solidFill>
                          <a:latin typeface="Verdana"/>
                          <a:cs typeface="Verdana"/>
                        </a:rPr>
                        <a:t>съдържаща</a:t>
                      </a:r>
                      <a:r>
                        <a:rPr sz="800" spc="-10" dirty="0">
                          <a:solidFill>
                            <a:srgbClr val="333333"/>
                          </a:solidFill>
                          <a:latin typeface="Verdana"/>
                          <a:cs typeface="Verdana"/>
                        </a:rPr>
                        <a:t> </a:t>
                      </a:r>
                      <a:r>
                        <a:rPr sz="800" spc="-5" dirty="0">
                          <a:solidFill>
                            <a:srgbClr val="333333"/>
                          </a:solidFill>
                          <a:latin typeface="Verdana"/>
                          <a:cs typeface="Verdana"/>
                        </a:rPr>
                        <a:t>се </a:t>
                      </a:r>
                      <a:r>
                        <a:rPr sz="800" dirty="0">
                          <a:solidFill>
                            <a:srgbClr val="333333"/>
                          </a:solidFill>
                          <a:latin typeface="Verdana"/>
                          <a:cs typeface="Verdana"/>
                        </a:rPr>
                        <a:t>в</a:t>
                      </a:r>
                      <a:r>
                        <a:rPr sz="800" spc="-5" dirty="0">
                          <a:solidFill>
                            <a:srgbClr val="333333"/>
                          </a:solidFill>
                          <a:latin typeface="Verdana"/>
                          <a:cs typeface="Verdana"/>
                        </a:rPr>
                        <a:t> </a:t>
                      </a:r>
                      <a:r>
                        <a:rPr sz="800" dirty="0">
                          <a:solidFill>
                            <a:srgbClr val="333333"/>
                          </a:solidFill>
                          <a:latin typeface="Verdana"/>
                          <a:cs typeface="Verdana"/>
                        </a:rPr>
                        <a:t>нея.</a:t>
                      </a:r>
                      <a:endParaRPr sz="800" dirty="0">
                        <a:latin typeface="Verdana"/>
                        <a:cs typeface="Verdana"/>
                      </a:endParaRPr>
                    </a:p>
                  </a:txBody>
                  <a:tcPr marL="0" marR="0" marT="122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362014">
                <a:tc>
                  <a:txBody>
                    <a:bodyPr/>
                    <a:lstStyle/>
                    <a:p>
                      <a:pPr>
                        <a:lnSpc>
                          <a:spcPct val="100000"/>
                        </a:lnSpc>
                        <a:spcBef>
                          <a:spcPts val="45"/>
                        </a:spcBef>
                      </a:pPr>
                      <a:endParaRPr sz="800">
                        <a:latin typeface="Times New Roman"/>
                        <a:cs typeface="Times New Roman"/>
                      </a:endParaRPr>
                    </a:p>
                    <a:p>
                      <a:pPr marL="83820">
                        <a:lnSpc>
                          <a:spcPct val="100000"/>
                        </a:lnSpc>
                      </a:pPr>
                      <a:r>
                        <a:rPr sz="800" b="1" spc="5" dirty="0">
                          <a:latin typeface="Verdana"/>
                          <a:cs typeface="Verdana"/>
                        </a:rPr>
                        <a:t>CS</a:t>
                      </a:r>
                      <a:endParaRPr sz="800">
                        <a:latin typeface="Verdana"/>
                        <a:cs typeface="Verdana"/>
                      </a:endParaRPr>
                    </a:p>
                  </a:txBody>
                  <a:tcPr marL="0" marR="0" marT="366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35"/>
                        </a:spcBef>
                      </a:pPr>
                      <a:endParaRPr sz="800" dirty="0">
                        <a:latin typeface="Times New Roman"/>
                        <a:cs typeface="Times New Roman"/>
                      </a:endParaRPr>
                    </a:p>
                    <a:p>
                      <a:pPr marL="68580" marR="141605">
                        <a:lnSpc>
                          <a:spcPct val="101099"/>
                        </a:lnSpc>
                      </a:pPr>
                      <a:r>
                        <a:rPr sz="800" dirty="0">
                          <a:solidFill>
                            <a:srgbClr val="333333"/>
                          </a:solidFill>
                          <a:latin typeface="Verdana"/>
                          <a:cs typeface="Verdana"/>
                        </a:rPr>
                        <a:t>Podpora</a:t>
                      </a:r>
                      <a:r>
                        <a:rPr sz="800" spc="-10" dirty="0">
                          <a:solidFill>
                            <a:srgbClr val="333333"/>
                          </a:solidFill>
                          <a:latin typeface="Verdana"/>
                          <a:cs typeface="Verdana"/>
                        </a:rPr>
                        <a:t> </a:t>
                      </a:r>
                      <a:r>
                        <a:rPr sz="800" spc="-5" dirty="0">
                          <a:solidFill>
                            <a:srgbClr val="333333"/>
                          </a:solidFill>
                          <a:latin typeface="Verdana"/>
                          <a:cs typeface="Verdana"/>
                        </a:rPr>
                        <a:t>Evropské</a:t>
                      </a:r>
                      <a:r>
                        <a:rPr sz="800" dirty="0">
                          <a:solidFill>
                            <a:srgbClr val="333333"/>
                          </a:solidFill>
                          <a:latin typeface="Verdana"/>
                          <a:cs typeface="Verdana"/>
                        </a:rPr>
                        <a:t> komise</a:t>
                      </a:r>
                      <a:r>
                        <a:rPr sz="800" spc="-10" dirty="0">
                          <a:solidFill>
                            <a:srgbClr val="333333"/>
                          </a:solidFill>
                          <a:latin typeface="Verdana"/>
                          <a:cs typeface="Verdana"/>
                        </a:rPr>
                        <a:t> </a:t>
                      </a:r>
                      <a:r>
                        <a:rPr sz="800" dirty="0">
                          <a:solidFill>
                            <a:srgbClr val="333333"/>
                          </a:solidFill>
                          <a:latin typeface="Verdana"/>
                          <a:cs typeface="Verdana"/>
                        </a:rPr>
                        <a:t>při </a:t>
                      </a:r>
                      <a:r>
                        <a:rPr sz="800" spc="-5" dirty="0">
                          <a:solidFill>
                            <a:srgbClr val="333333"/>
                          </a:solidFill>
                          <a:latin typeface="Verdana"/>
                          <a:cs typeface="Verdana"/>
                        </a:rPr>
                        <a:t>tvorbě</a:t>
                      </a:r>
                      <a:r>
                        <a:rPr sz="800" dirty="0">
                          <a:solidFill>
                            <a:srgbClr val="333333"/>
                          </a:solidFill>
                          <a:latin typeface="Verdana"/>
                          <a:cs typeface="Verdana"/>
                        </a:rPr>
                        <a:t> </a:t>
                      </a:r>
                      <a:r>
                        <a:rPr sz="800" spc="-5" dirty="0">
                          <a:solidFill>
                            <a:srgbClr val="333333"/>
                          </a:solidFill>
                          <a:latin typeface="Verdana"/>
                          <a:cs typeface="Verdana"/>
                        </a:rPr>
                        <a:t>této</a:t>
                      </a:r>
                      <a:r>
                        <a:rPr sz="800" spc="5" dirty="0">
                          <a:solidFill>
                            <a:srgbClr val="333333"/>
                          </a:solidFill>
                          <a:latin typeface="Verdana"/>
                          <a:cs typeface="Verdana"/>
                        </a:rPr>
                        <a:t> </a:t>
                      </a:r>
                      <a:r>
                        <a:rPr sz="800" spc="-5" dirty="0">
                          <a:solidFill>
                            <a:srgbClr val="333333"/>
                          </a:solidFill>
                          <a:latin typeface="Verdana"/>
                          <a:cs typeface="Verdana"/>
                        </a:rPr>
                        <a:t>publikace</a:t>
                      </a:r>
                      <a:r>
                        <a:rPr sz="800" dirty="0">
                          <a:solidFill>
                            <a:srgbClr val="333333"/>
                          </a:solidFill>
                          <a:latin typeface="Verdana"/>
                          <a:cs typeface="Verdana"/>
                        </a:rPr>
                        <a:t> </a:t>
                      </a:r>
                      <a:r>
                        <a:rPr sz="800" spc="-5" dirty="0">
                          <a:solidFill>
                            <a:srgbClr val="333333"/>
                          </a:solidFill>
                          <a:latin typeface="Verdana"/>
                          <a:cs typeface="Verdana"/>
                        </a:rPr>
                        <a:t>nepředstavuje</a:t>
                      </a:r>
                      <a:r>
                        <a:rPr sz="800" dirty="0">
                          <a:solidFill>
                            <a:srgbClr val="333333"/>
                          </a:solidFill>
                          <a:latin typeface="Verdana"/>
                          <a:cs typeface="Verdana"/>
                        </a:rPr>
                        <a:t> </a:t>
                      </a:r>
                      <a:r>
                        <a:rPr sz="800" spc="-5" dirty="0">
                          <a:solidFill>
                            <a:srgbClr val="333333"/>
                          </a:solidFill>
                          <a:latin typeface="Verdana"/>
                          <a:cs typeface="Verdana"/>
                        </a:rPr>
                        <a:t>souhlas </a:t>
                      </a:r>
                      <a:r>
                        <a:rPr sz="800" dirty="0">
                          <a:solidFill>
                            <a:srgbClr val="333333"/>
                          </a:solidFill>
                          <a:latin typeface="Verdana"/>
                          <a:cs typeface="Verdana"/>
                        </a:rPr>
                        <a:t>s obsahem,</a:t>
                      </a:r>
                      <a:r>
                        <a:rPr sz="800" spc="-5" dirty="0">
                          <a:solidFill>
                            <a:srgbClr val="333333"/>
                          </a:solidFill>
                          <a:latin typeface="Verdana"/>
                          <a:cs typeface="Verdana"/>
                        </a:rPr>
                        <a:t> který</a:t>
                      </a:r>
                      <a:r>
                        <a:rPr sz="800" spc="-10" dirty="0">
                          <a:solidFill>
                            <a:srgbClr val="333333"/>
                          </a:solidFill>
                          <a:latin typeface="Verdana"/>
                          <a:cs typeface="Verdana"/>
                        </a:rPr>
                        <a:t> </a:t>
                      </a:r>
                      <a:r>
                        <a:rPr sz="800" spc="-5" dirty="0">
                          <a:solidFill>
                            <a:srgbClr val="333333"/>
                          </a:solidFill>
                          <a:latin typeface="Verdana"/>
                          <a:cs typeface="Verdana"/>
                        </a:rPr>
                        <a:t>odráží</a:t>
                      </a:r>
                      <a:r>
                        <a:rPr sz="800" spc="5" dirty="0">
                          <a:solidFill>
                            <a:srgbClr val="333333"/>
                          </a:solidFill>
                          <a:latin typeface="Verdana"/>
                          <a:cs typeface="Verdana"/>
                        </a:rPr>
                        <a:t> </a:t>
                      </a:r>
                      <a:r>
                        <a:rPr sz="800" spc="-5" dirty="0">
                          <a:solidFill>
                            <a:srgbClr val="333333"/>
                          </a:solidFill>
                          <a:latin typeface="Verdana"/>
                          <a:cs typeface="Verdana"/>
                        </a:rPr>
                        <a:t>pouze </a:t>
                      </a:r>
                      <a:r>
                        <a:rPr sz="800" dirty="0">
                          <a:solidFill>
                            <a:srgbClr val="333333"/>
                          </a:solidFill>
                          <a:latin typeface="Verdana"/>
                          <a:cs typeface="Verdana"/>
                        </a:rPr>
                        <a:t> </a:t>
                      </a:r>
                      <a:r>
                        <a:rPr sz="800" spc="-5" dirty="0">
                          <a:solidFill>
                            <a:srgbClr val="333333"/>
                          </a:solidFill>
                          <a:latin typeface="Verdana"/>
                          <a:cs typeface="Verdana"/>
                        </a:rPr>
                        <a:t>názory autorů,</a:t>
                      </a:r>
                      <a:r>
                        <a:rPr sz="800" dirty="0">
                          <a:solidFill>
                            <a:srgbClr val="333333"/>
                          </a:solidFill>
                          <a:latin typeface="Verdana"/>
                          <a:cs typeface="Verdana"/>
                        </a:rPr>
                        <a:t> a Komise</a:t>
                      </a:r>
                      <a:r>
                        <a:rPr sz="800" spc="10" dirty="0">
                          <a:solidFill>
                            <a:srgbClr val="333333"/>
                          </a:solidFill>
                          <a:latin typeface="Verdana"/>
                          <a:cs typeface="Verdana"/>
                        </a:rPr>
                        <a:t> </a:t>
                      </a:r>
                      <a:r>
                        <a:rPr sz="800" spc="-5" dirty="0">
                          <a:solidFill>
                            <a:srgbClr val="333333"/>
                          </a:solidFill>
                          <a:latin typeface="Verdana"/>
                          <a:cs typeface="Verdana"/>
                        </a:rPr>
                        <a:t>nemůže</a:t>
                      </a:r>
                      <a:r>
                        <a:rPr sz="800" spc="5" dirty="0">
                          <a:solidFill>
                            <a:srgbClr val="333333"/>
                          </a:solidFill>
                          <a:latin typeface="Verdana"/>
                          <a:cs typeface="Verdana"/>
                        </a:rPr>
                        <a:t> </a:t>
                      </a:r>
                      <a:r>
                        <a:rPr sz="800" spc="-5" dirty="0">
                          <a:solidFill>
                            <a:srgbClr val="333333"/>
                          </a:solidFill>
                          <a:latin typeface="Verdana"/>
                          <a:cs typeface="Verdana"/>
                        </a:rPr>
                        <a:t>být</a:t>
                      </a:r>
                      <a:r>
                        <a:rPr sz="800" spc="5" dirty="0">
                          <a:solidFill>
                            <a:srgbClr val="333333"/>
                          </a:solidFill>
                          <a:latin typeface="Verdana"/>
                          <a:cs typeface="Verdana"/>
                        </a:rPr>
                        <a:t> </a:t>
                      </a:r>
                      <a:r>
                        <a:rPr sz="800" spc="-5" dirty="0">
                          <a:solidFill>
                            <a:srgbClr val="333333"/>
                          </a:solidFill>
                          <a:latin typeface="Verdana"/>
                          <a:cs typeface="Verdana"/>
                        </a:rPr>
                        <a:t>zodpovědná</a:t>
                      </a:r>
                      <a:r>
                        <a:rPr sz="800" spc="5" dirty="0">
                          <a:solidFill>
                            <a:srgbClr val="333333"/>
                          </a:solidFill>
                          <a:latin typeface="Verdana"/>
                          <a:cs typeface="Verdana"/>
                        </a:rPr>
                        <a:t> </a:t>
                      </a:r>
                      <a:r>
                        <a:rPr sz="800" spc="-5" dirty="0">
                          <a:solidFill>
                            <a:srgbClr val="333333"/>
                          </a:solidFill>
                          <a:latin typeface="Verdana"/>
                          <a:cs typeface="Verdana"/>
                        </a:rPr>
                        <a:t>za</a:t>
                      </a:r>
                      <a:r>
                        <a:rPr sz="800" spc="15" dirty="0">
                          <a:solidFill>
                            <a:srgbClr val="333333"/>
                          </a:solidFill>
                          <a:latin typeface="Verdana"/>
                          <a:cs typeface="Verdana"/>
                        </a:rPr>
                        <a:t> </a:t>
                      </a:r>
                      <a:r>
                        <a:rPr sz="800" spc="-5" dirty="0">
                          <a:solidFill>
                            <a:srgbClr val="333333"/>
                          </a:solidFill>
                          <a:latin typeface="Verdana"/>
                          <a:cs typeface="Verdana"/>
                        </a:rPr>
                        <a:t>jakékoliv využití</a:t>
                      </a:r>
                      <a:r>
                        <a:rPr sz="800" spc="10" dirty="0">
                          <a:solidFill>
                            <a:srgbClr val="333333"/>
                          </a:solidFill>
                          <a:latin typeface="Verdana"/>
                          <a:cs typeface="Verdana"/>
                        </a:rPr>
                        <a:t> </a:t>
                      </a:r>
                      <a:r>
                        <a:rPr sz="800" spc="-5" dirty="0">
                          <a:solidFill>
                            <a:srgbClr val="333333"/>
                          </a:solidFill>
                          <a:latin typeface="Verdana"/>
                          <a:cs typeface="Verdana"/>
                        </a:rPr>
                        <a:t>informací</a:t>
                      </a:r>
                      <a:r>
                        <a:rPr sz="800" spc="5" dirty="0">
                          <a:solidFill>
                            <a:srgbClr val="333333"/>
                          </a:solidFill>
                          <a:latin typeface="Verdana"/>
                          <a:cs typeface="Verdana"/>
                        </a:rPr>
                        <a:t> </a:t>
                      </a:r>
                      <a:r>
                        <a:rPr sz="800" spc="-5" dirty="0">
                          <a:solidFill>
                            <a:srgbClr val="333333"/>
                          </a:solidFill>
                          <a:latin typeface="Verdana"/>
                          <a:cs typeface="Verdana"/>
                        </a:rPr>
                        <a:t>obsažených</a:t>
                      </a:r>
                      <a:r>
                        <a:rPr sz="800" spc="10" dirty="0">
                          <a:solidFill>
                            <a:srgbClr val="333333"/>
                          </a:solidFill>
                          <a:latin typeface="Verdana"/>
                          <a:cs typeface="Verdana"/>
                        </a:rPr>
                        <a:t> </a:t>
                      </a:r>
                      <a:r>
                        <a:rPr sz="800" dirty="0">
                          <a:solidFill>
                            <a:srgbClr val="333333"/>
                          </a:solidFill>
                          <a:latin typeface="Verdana"/>
                          <a:cs typeface="Verdana"/>
                        </a:rPr>
                        <a:t>v této</a:t>
                      </a:r>
                      <a:r>
                        <a:rPr sz="800" spc="5" dirty="0">
                          <a:solidFill>
                            <a:srgbClr val="333333"/>
                          </a:solidFill>
                          <a:latin typeface="Verdana"/>
                          <a:cs typeface="Verdana"/>
                        </a:rPr>
                        <a:t> </a:t>
                      </a:r>
                      <a:r>
                        <a:rPr sz="800" spc="-5" dirty="0">
                          <a:solidFill>
                            <a:srgbClr val="333333"/>
                          </a:solidFill>
                          <a:latin typeface="Verdana"/>
                          <a:cs typeface="Verdana"/>
                        </a:rPr>
                        <a:t>publikaci.</a:t>
                      </a:r>
                      <a:endParaRPr sz="800" dirty="0">
                        <a:latin typeface="Verdana"/>
                        <a:cs typeface="Verdana"/>
                      </a:endParaRPr>
                    </a:p>
                  </a:txBody>
                  <a:tcPr marL="0" marR="0" marT="285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484772">
                <a:tc>
                  <a:txBody>
                    <a:bodyPr/>
                    <a:lstStyle/>
                    <a:p>
                      <a:pPr>
                        <a:lnSpc>
                          <a:spcPct val="100000"/>
                        </a:lnSpc>
                        <a:spcBef>
                          <a:spcPts val="10"/>
                        </a:spcBef>
                      </a:pPr>
                      <a:endParaRPr sz="800">
                        <a:latin typeface="Times New Roman"/>
                        <a:cs typeface="Times New Roman"/>
                      </a:endParaRPr>
                    </a:p>
                    <a:p>
                      <a:pPr marL="71120">
                        <a:lnSpc>
                          <a:spcPct val="100000"/>
                        </a:lnSpc>
                      </a:pPr>
                      <a:r>
                        <a:rPr sz="800" b="1" spc="-5" dirty="0">
                          <a:latin typeface="Verdana"/>
                          <a:cs typeface="Verdana"/>
                        </a:rPr>
                        <a:t>DA</a:t>
                      </a:r>
                      <a:endParaRPr sz="800">
                        <a:latin typeface="Verdana"/>
                        <a:cs typeface="Verdana"/>
                      </a:endParaRPr>
                    </a:p>
                  </a:txBody>
                  <a:tcPr marL="0" marR="0" marT="81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25"/>
                        </a:spcBef>
                      </a:pPr>
                      <a:endParaRPr sz="800" dirty="0">
                        <a:latin typeface="Times New Roman"/>
                        <a:cs typeface="Times New Roman"/>
                      </a:endParaRPr>
                    </a:p>
                    <a:p>
                      <a:pPr marL="68580" marR="146050">
                        <a:lnSpc>
                          <a:spcPct val="101099"/>
                        </a:lnSpc>
                      </a:pPr>
                      <a:r>
                        <a:rPr sz="800" spc="-5" dirty="0">
                          <a:solidFill>
                            <a:srgbClr val="333333"/>
                          </a:solidFill>
                          <a:latin typeface="Verdana"/>
                          <a:cs typeface="Verdana"/>
                        </a:rPr>
                        <a:t>Europa-Kommissionens</a:t>
                      </a:r>
                      <a:r>
                        <a:rPr sz="800" spc="5" dirty="0">
                          <a:solidFill>
                            <a:srgbClr val="333333"/>
                          </a:solidFill>
                          <a:latin typeface="Verdana"/>
                          <a:cs typeface="Verdana"/>
                        </a:rPr>
                        <a:t> </a:t>
                      </a:r>
                      <a:r>
                        <a:rPr sz="800" spc="-5" dirty="0">
                          <a:solidFill>
                            <a:srgbClr val="333333"/>
                          </a:solidFill>
                          <a:latin typeface="Verdana"/>
                          <a:cs typeface="Verdana"/>
                        </a:rPr>
                        <a:t>støtte</a:t>
                      </a:r>
                      <a:r>
                        <a:rPr sz="800" spc="5" dirty="0">
                          <a:solidFill>
                            <a:srgbClr val="333333"/>
                          </a:solidFill>
                          <a:latin typeface="Verdana"/>
                          <a:cs typeface="Verdana"/>
                        </a:rPr>
                        <a:t> </a:t>
                      </a:r>
                      <a:r>
                        <a:rPr sz="800" spc="-5" dirty="0">
                          <a:solidFill>
                            <a:srgbClr val="333333"/>
                          </a:solidFill>
                          <a:latin typeface="Verdana"/>
                          <a:cs typeface="Verdana"/>
                        </a:rPr>
                        <a:t>til</a:t>
                      </a:r>
                      <a:r>
                        <a:rPr sz="800" spc="10" dirty="0">
                          <a:solidFill>
                            <a:srgbClr val="333333"/>
                          </a:solidFill>
                          <a:latin typeface="Verdana"/>
                          <a:cs typeface="Verdana"/>
                        </a:rPr>
                        <a:t> </a:t>
                      </a:r>
                      <a:r>
                        <a:rPr sz="800" spc="-5" dirty="0">
                          <a:solidFill>
                            <a:srgbClr val="333333"/>
                          </a:solidFill>
                          <a:latin typeface="Verdana"/>
                          <a:cs typeface="Verdana"/>
                        </a:rPr>
                        <a:t>produktionen</a:t>
                      </a:r>
                      <a:r>
                        <a:rPr sz="800" spc="5" dirty="0">
                          <a:solidFill>
                            <a:srgbClr val="333333"/>
                          </a:solidFill>
                          <a:latin typeface="Verdana"/>
                          <a:cs typeface="Verdana"/>
                        </a:rPr>
                        <a:t> </a:t>
                      </a:r>
                      <a:r>
                        <a:rPr sz="800" dirty="0">
                          <a:solidFill>
                            <a:srgbClr val="333333"/>
                          </a:solidFill>
                          <a:latin typeface="Verdana"/>
                          <a:cs typeface="Verdana"/>
                        </a:rPr>
                        <a:t>af </a:t>
                      </a:r>
                      <a:r>
                        <a:rPr sz="800" spc="-5" dirty="0">
                          <a:solidFill>
                            <a:srgbClr val="333333"/>
                          </a:solidFill>
                          <a:latin typeface="Verdana"/>
                          <a:cs typeface="Verdana"/>
                        </a:rPr>
                        <a:t>denne</a:t>
                      </a:r>
                      <a:r>
                        <a:rPr sz="800" spc="5" dirty="0">
                          <a:solidFill>
                            <a:srgbClr val="333333"/>
                          </a:solidFill>
                          <a:latin typeface="Verdana"/>
                          <a:cs typeface="Verdana"/>
                        </a:rPr>
                        <a:t> </a:t>
                      </a:r>
                      <a:r>
                        <a:rPr sz="800" spc="-5" dirty="0">
                          <a:solidFill>
                            <a:srgbClr val="333333"/>
                          </a:solidFill>
                          <a:latin typeface="Verdana"/>
                          <a:cs typeface="Verdana"/>
                        </a:rPr>
                        <a:t>publikation</a:t>
                      </a:r>
                      <a:r>
                        <a:rPr sz="800" dirty="0">
                          <a:solidFill>
                            <a:srgbClr val="333333"/>
                          </a:solidFill>
                          <a:latin typeface="Verdana"/>
                          <a:cs typeface="Verdana"/>
                        </a:rPr>
                        <a:t> </a:t>
                      </a:r>
                      <a:r>
                        <a:rPr sz="800" spc="-5" dirty="0">
                          <a:solidFill>
                            <a:srgbClr val="333333"/>
                          </a:solidFill>
                          <a:latin typeface="Verdana"/>
                          <a:cs typeface="Verdana"/>
                        </a:rPr>
                        <a:t>udgør</a:t>
                      </a:r>
                      <a:r>
                        <a:rPr sz="800" spc="25" dirty="0">
                          <a:solidFill>
                            <a:srgbClr val="333333"/>
                          </a:solidFill>
                          <a:latin typeface="Verdana"/>
                          <a:cs typeface="Verdana"/>
                        </a:rPr>
                        <a:t> </a:t>
                      </a:r>
                      <a:r>
                        <a:rPr sz="800" spc="-5" dirty="0">
                          <a:solidFill>
                            <a:srgbClr val="333333"/>
                          </a:solidFill>
                          <a:latin typeface="Verdana"/>
                          <a:cs typeface="Verdana"/>
                        </a:rPr>
                        <a:t>ikke</a:t>
                      </a:r>
                      <a:r>
                        <a:rPr sz="800" spc="5" dirty="0">
                          <a:solidFill>
                            <a:srgbClr val="333333"/>
                          </a:solidFill>
                          <a:latin typeface="Verdana"/>
                          <a:cs typeface="Verdana"/>
                        </a:rPr>
                        <a:t> </a:t>
                      </a:r>
                      <a:r>
                        <a:rPr sz="800" dirty="0">
                          <a:solidFill>
                            <a:srgbClr val="333333"/>
                          </a:solidFill>
                          <a:latin typeface="Verdana"/>
                          <a:cs typeface="Verdana"/>
                        </a:rPr>
                        <a:t>en </a:t>
                      </a:r>
                      <a:r>
                        <a:rPr sz="800" spc="-5" dirty="0">
                          <a:solidFill>
                            <a:srgbClr val="333333"/>
                          </a:solidFill>
                          <a:latin typeface="Verdana"/>
                          <a:cs typeface="Verdana"/>
                        </a:rPr>
                        <a:t>godkendelse</a:t>
                      </a:r>
                      <a:r>
                        <a:rPr sz="800" spc="10" dirty="0">
                          <a:solidFill>
                            <a:srgbClr val="333333"/>
                          </a:solidFill>
                          <a:latin typeface="Verdana"/>
                          <a:cs typeface="Verdana"/>
                        </a:rPr>
                        <a:t> </a:t>
                      </a:r>
                      <a:r>
                        <a:rPr sz="800" spc="-5" dirty="0">
                          <a:solidFill>
                            <a:srgbClr val="333333"/>
                          </a:solidFill>
                          <a:latin typeface="Verdana"/>
                          <a:cs typeface="Verdana"/>
                        </a:rPr>
                        <a:t>af</a:t>
                      </a:r>
                      <a:r>
                        <a:rPr sz="800" spc="5" dirty="0">
                          <a:solidFill>
                            <a:srgbClr val="333333"/>
                          </a:solidFill>
                          <a:latin typeface="Verdana"/>
                          <a:cs typeface="Verdana"/>
                        </a:rPr>
                        <a:t> </a:t>
                      </a:r>
                      <a:r>
                        <a:rPr sz="800" spc="-5" dirty="0">
                          <a:solidFill>
                            <a:srgbClr val="333333"/>
                          </a:solidFill>
                          <a:latin typeface="Verdana"/>
                          <a:cs typeface="Verdana"/>
                        </a:rPr>
                        <a:t>indholdet, </a:t>
                      </a:r>
                      <a:r>
                        <a:rPr sz="800" spc="-305" dirty="0">
                          <a:solidFill>
                            <a:srgbClr val="333333"/>
                          </a:solidFill>
                          <a:latin typeface="Verdana"/>
                          <a:cs typeface="Verdana"/>
                        </a:rPr>
                        <a:t> </a:t>
                      </a:r>
                      <a:r>
                        <a:rPr sz="800" spc="-5" dirty="0">
                          <a:solidFill>
                            <a:srgbClr val="333333"/>
                          </a:solidFill>
                          <a:latin typeface="Verdana"/>
                          <a:cs typeface="Verdana"/>
                        </a:rPr>
                        <a:t>som</a:t>
                      </a:r>
                      <a:r>
                        <a:rPr sz="800" dirty="0">
                          <a:solidFill>
                            <a:srgbClr val="333333"/>
                          </a:solidFill>
                          <a:latin typeface="Verdana"/>
                          <a:cs typeface="Verdana"/>
                        </a:rPr>
                        <a:t> </a:t>
                      </a:r>
                      <a:r>
                        <a:rPr sz="800" spc="-5" dirty="0">
                          <a:solidFill>
                            <a:srgbClr val="333333"/>
                          </a:solidFill>
                          <a:latin typeface="Verdana"/>
                          <a:cs typeface="Verdana"/>
                        </a:rPr>
                        <a:t>kun</a:t>
                      </a:r>
                      <a:r>
                        <a:rPr sz="800" spc="10" dirty="0">
                          <a:solidFill>
                            <a:srgbClr val="333333"/>
                          </a:solidFill>
                          <a:latin typeface="Verdana"/>
                          <a:cs typeface="Verdana"/>
                        </a:rPr>
                        <a:t> </a:t>
                      </a:r>
                      <a:r>
                        <a:rPr sz="800" dirty="0">
                          <a:solidFill>
                            <a:srgbClr val="333333"/>
                          </a:solidFill>
                          <a:latin typeface="Verdana"/>
                          <a:cs typeface="Verdana"/>
                        </a:rPr>
                        <a:t>afspejler</a:t>
                      </a:r>
                      <a:r>
                        <a:rPr sz="800" spc="5" dirty="0">
                          <a:solidFill>
                            <a:srgbClr val="333333"/>
                          </a:solidFill>
                          <a:latin typeface="Verdana"/>
                          <a:cs typeface="Verdana"/>
                        </a:rPr>
                        <a:t> </a:t>
                      </a:r>
                      <a:r>
                        <a:rPr sz="800" spc="-5" dirty="0">
                          <a:solidFill>
                            <a:srgbClr val="333333"/>
                          </a:solidFill>
                          <a:latin typeface="Verdana"/>
                          <a:cs typeface="Verdana"/>
                        </a:rPr>
                        <a:t>forfatternes</a:t>
                      </a:r>
                      <a:r>
                        <a:rPr sz="800" dirty="0">
                          <a:solidFill>
                            <a:srgbClr val="333333"/>
                          </a:solidFill>
                          <a:latin typeface="Verdana"/>
                          <a:cs typeface="Verdana"/>
                        </a:rPr>
                        <a:t> </a:t>
                      </a:r>
                      <a:r>
                        <a:rPr sz="800" spc="-5" dirty="0">
                          <a:solidFill>
                            <a:srgbClr val="333333"/>
                          </a:solidFill>
                          <a:latin typeface="Verdana"/>
                          <a:cs typeface="Verdana"/>
                        </a:rPr>
                        <a:t>egne</a:t>
                      </a:r>
                      <a:r>
                        <a:rPr sz="800" spc="5" dirty="0">
                          <a:solidFill>
                            <a:srgbClr val="333333"/>
                          </a:solidFill>
                          <a:latin typeface="Verdana"/>
                          <a:cs typeface="Verdana"/>
                        </a:rPr>
                        <a:t> </a:t>
                      </a:r>
                      <a:r>
                        <a:rPr sz="800" spc="-5" dirty="0">
                          <a:solidFill>
                            <a:srgbClr val="333333"/>
                          </a:solidFill>
                          <a:latin typeface="Verdana"/>
                          <a:cs typeface="Verdana"/>
                        </a:rPr>
                        <a:t>synspunkter,</a:t>
                      </a:r>
                      <a:r>
                        <a:rPr sz="800" dirty="0">
                          <a:solidFill>
                            <a:srgbClr val="333333"/>
                          </a:solidFill>
                          <a:latin typeface="Verdana"/>
                          <a:cs typeface="Verdana"/>
                        </a:rPr>
                        <a:t> og </a:t>
                      </a:r>
                      <a:r>
                        <a:rPr sz="800" spc="-5" dirty="0">
                          <a:solidFill>
                            <a:srgbClr val="333333"/>
                          </a:solidFill>
                          <a:latin typeface="Verdana"/>
                          <a:cs typeface="Verdana"/>
                        </a:rPr>
                        <a:t>Kommissionen</a:t>
                      </a:r>
                      <a:r>
                        <a:rPr sz="800" dirty="0">
                          <a:solidFill>
                            <a:srgbClr val="333333"/>
                          </a:solidFill>
                          <a:latin typeface="Verdana"/>
                          <a:cs typeface="Verdana"/>
                        </a:rPr>
                        <a:t> </a:t>
                      </a:r>
                      <a:r>
                        <a:rPr sz="800" spc="-5" dirty="0">
                          <a:solidFill>
                            <a:srgbClr val="333333"/>
                          </a:solidFill>
                          <a:latin typeface="Verdana"/>
                          <a:cs typeface="Verdana"/>
                        </a:rPr>
                        <a:t>kan</a:t>
                      </a:r>
                      <a:r>
                        <a:rPr sz="800" dirty="0">
                          <a:solidFill>
                            <a:srgbClr val="333333"/>
                          </a:solidFill>
                          <a:latin typeface="Verdana"/>
                          <a:cs typeface="Verdana"/>
                        </a:rPr>
                        <a:t> ikke holdes</a:t>
                      </a:r>
                      <a:r>
                        <a:rPr sz="800" spc="5" dirty="0">
                          <a:solidFill>
                            <a:srgbClr val="333333"/>
                          </a:solidFill>
                          <a:latin typeface="Verdana"/>
                          <a:cs typeface="Verdana"/>
                        </a:rPr>
                        <a:t> </a:t>
                      </a:r>
                      <a:r>
                        <a:rPr sz="800" spc="-5" dirty="0">
                          <a:solidFill>
                            <a:srgbClr val="333333"/>
                          </a:solidFill>
                          <a:latin typeface="Verdana"/>
                          <a:cs typeface="Verdana"/>
                        </a:rPr>
                        <a:t>ansvarlig</a:t>
                      </a:r>
                      <a:r>
                        <a:rPr sz="800" spc="5" dirty="0">
                          <a:solidFill>
                            <a:srgbClr val="333333"/>
                          </a:solidFill>
                          <a:latin typeface="Verdana"/>
                          <a:cs typeface="Verdana"/>
                        </a:rPr>
                        <a:t> </a:t>
                      </a:r>
                      <a:r>
                        <a:rPr sz="800" spc="-5" dirty="0">
                          <a:solidFill>
                            <a:srgbClr val="333333"/>
                          </a:solidFill>
                          <a:latin typeface="Verdana"/>
                          <a:cs typeface="Verdana"/>
                        </a:rPr>
                        <a:t>for</a:t>
                      </a:r>
                      <a:r>
                        <a:rPr sz="800" dirty="0">
                          <a:solidFill>
                            <a:srgbClr val="333333"/>
                          </a:solidFill>
                          <a:latin typeface="Verdana"/>
                          <a:cs typeface="Verdana"/>
                        </a:rPr>
                        <a:t> den </a:t>
                      </a:r>
                      <a:r>
                        <a:rPr sz="800" spc="-5" dirty="0">
                          <a:solidFill>
                            <a:srgbClr val="333333"/>
                          </a:solidFill>
                          <a:latin typeface="Verdana"/>
                          <a:cs typeface="Verdana"/>
                        </a:rPr>
                        <a:t>brug, </a:t>
                      </a:r>
                      <a:r>
                        <a:rPr sz="800" dirty="0">
                          <a:solidFill>
                            <a:srgbClr val="333333"/>
                          </a:solidFill>
                          <a:latin typeface="Verdana"/>
                          <a:cs typeface="Verdana"/>
                        </a:rPr>
                        <a:t> der</a:t>
                      </a:r>
                      <a:r>
                        <a:rPr sz="800" spc="-10" dirty="0">
                          <a:solidFill>
                            <a:srgbClr val="333333"/>
                          </a:solidFill>
                          <a:latin typeface="Verdana"/>
                          <a:cs typeface="Verdana"/>
                        </a:rPr>
                        <a:t> </a:t>
                      </a:r>
                      <a:r>
                        <a:rPr sz="800" dirty="0">
                          <a:solidFill>
                            <a:srgbClr val="333333"/>
                          </a:solidFill>
                          <a:latin typeface="Verdana"/>
                          <a:cs typeface="Verdana"/>
                        </a:rPr>
                        <a:t>måtte</a:t>
                      </a:r>
                      <a:r>
                        <a:rPr sz="800" spc="-5" dirty="0">
                          <a:solidFill>
                            <a:srgbClr val="333333"/>
                          </a:solidFill>
                          <a:latin typeface="Verdana"/>
                          <a:cs typeface="Verdana"/>
                        </a:rPr>
                        <a:t> blive gjort</a:t>
                      </a:r>
                      <a:r>
                        <a:rPr sz="800" spc="5" dirty="0">
                          <a:solidFill>
                            <a:srgbClr val="333333"/>
                          </a:solidFill>
                          <a:latin typeface="Verdana"/>
                          <a:cs typeface="Verdana"/>
                        </a:rPr>
                        <a:t> </a:t>
                      </a:r>
                      <a:r>
                        <a:rPr sz="800" dirty="0">
                          <a:solidFill>
                            <a:srgbClr val="333333"/>
                          </a:solidFill>
                          <a:latin typeface="Verdana"/>
                          <a:cs typeface="Verdana"/>
                        </a:rPr>
                        <a:t>af</a:t>
                      </a:r>
                      <a:r>
                        <a:rPr sz="800" spc="-10" dirty="0">
                          <a:solidFill>
                            <a:srgbClr val="333333"/>
                          </a:solidFill>
                          <a:latin typeface="Verdana"/>
                          <a:cs typeface="Verdana"/>
                        </a:rPr>
                        <a:t> </a:t>
                      </a:r>
                      <a:r>
                        <a:rPr sz="800" dirty="0">
                          <a:solidFill>
                            <a:srgbClr val="333333"/>
                          </a:solidFill>
                          <a:latin typeface="Verdana"/>
                          <a:cs typeface="Verdana"/>
                        </a:rPr>
                        <a:t>de</a:t>
                      </a:r>
                      <a:r>
                        <a:rPr sz="800" spc="-5" dirty="0">
                          <a:solidFill>
                            <a:srgbClr val="333333"/>
                          </a:solidFill>
                          <a:latin typeface="Verdana"/>
                          <a:cs typeface="Verdana"/>
                        </a:rPr>
                        <a:t> </a:t>
                      </a:r>
                      <a:r>
                        <a:rPr sz="800" dirty="0">
                          <a:solidFill>
                            <a:srgbClr val="333333"/>
                          </a:solidFill>
                          <a:latin typeface="Verdana"/>
                          <a:cs typeface="Verdana"/>
                        </a:rPr>
                        <a:t>deri </a:t>
                      </a:r>
                      <a:r>
                        <a:rPr sz="800" spc="-5" dirty="0">
                          <a:solidFill>
                            <a:srgbClr val="333333"/>
                          </a:solidFill>
                          <a:latin typeface="Verdana"/>
                          <a:cs typeface="Verdana"/>
                        </a:rPr>
                        <a:t>indeholdte oplysninger.</a:t>
                      </a:r>
                      <a:endParaRPr sz="800" dirty="0">
                        <a:latin typeface="Verdana"/>
                        <a:cs typeface="Verdana"/>
                      </a:endParaRPr>
                    </a:p>
                  </a:txBody>
                  <a:tcPr marL="0" marR="0" marT="203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487329">
                <a:tc>
                  <a:txBody>
                    <a:bodyPr/>
                    <a:lstStyle/>
                    <a:p>
                      <a:pPr>
                        <a:lnSpc>
                          <a:spcPct val="100000"/>
                        </a:lnSpc>
                        <a:spcBef>
                          <a:spcPts val="10"/>
                        </a:spcBef>
                      </a:pPr>
                      <a:endParaRPr sz="800">
                        <a:latin typeface="Times New Roman"/>
                        <a:cs typeface="Times New Roman"/>
                      </a:endParaRPr>
                    </a:p>
                    <a:p>
                      <a:pPr marL="77470">
                        <a:lnSpc>
                          <a:spcPct val="100000"/>
                        </a:lnSpc>
                      </a:pPr>
                      <a:r>
                        <a:rPr sz="800" b="1" spc="-5" dirty="0">
                          <a:latin typeface="Verdana"/>
                          <a:cs typeface="Verdana"/>
                        </a:rPr>
                        <a:t>DE</a:t>
                      </a:r>
                      <a:endParaRPr sz="800">
                        <a:latin typeface="Verdana"/>
                        <a:cs typeface="Verdana"/>
                      </a:endParaRPr>
                    </a:p>
                  </a:txBody>
                  <a:tcPr marL="0" marR="0" marT="81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15"/>
                        </a:spcBef>
                      </a:pPr>
                      <a:endParaRPr sz="800" dirty="0">
                        <a:latin typeface="Times New Roman"/>
                        <a:cs typeface="Times New Roman"/>
                      </a:endParaRPr>
                    </a:p>
                    <a:p>
                      <a:pPr marL="68580" marR="81915">
                        <a:lnSpc>
                          <a:spcPct val="101699"/>
                        </a:lnSpc>
                      </a:pPr>
                      <a:r>
                        <a:rPr sz="800" dirty="0">
                          <a:solidFill>
                            <a:srgbClr val="333333"/>
                          </a:solidFill>
                          <a:latin typeface="Verdana"/>
                          <a:cs typeface="Verdana"/>
                        </a:rPr>
                        <a:t>Die</a:t>
                      </a:r>
                      <a:r>
                        <a:rPr sz="800" spc="-5" dirty="0">
                          <a:solidFill>
                            <a:srgbClr val="333333"/>
                          </a:solidFill>
                          <a:latin typeface="Verdana"/>
                          <a:cs typeface="Verdana"/>
                        </a:rPr>
                        <a:t> Unterstützung </a:t>
                      </a:r>
                      <a:r>
                        <a:rPr sz="800" dirty="0">
                          <a:solidFill>
                            <a:srgbClr val="333333"/>
                          </a:solidFill>
                          <a:latin typeface="Verdana"/>
                          <a:cs typeface="Verdana"/>
                        </a:rPr>
                        <a:t>der</a:t>
                      </a:r>
                      <a:r>
                        <a:rPr sz="800" spc="-5" dirty="0">
                          <a:solidFill>
                            <a:srgbClr val="333333"/>
                          </a:solidFill>
                          <a:latin typeface="Verdana"/>
                          <a:cs typeface="Verdana"/>
                        </a:rPr>
                        <a:t> Europäischen </a:t>
                      </a:r>
                      <a:r>
                        <a:rPr sz="800" dirty="0">
                          <a:solidFill>
                            <a:srgbClr val="333333"/>
                          </a:solidFill>
                          <a:latin typeface="Verdana"/>
                          <a:cs typeface="Verdana"/>
                        </a:rPr>
                        <a:t>Kommission</a:t>
                      </a:r>
                      <a:r>
                        <a:rPr sz="800" spc="-10" dirty="0">
                          <a:solidFill>
                            <a:srgbClr val="333333"/>
                          </a:solidFill>
                          <a:latin typeface="Verdana"/>
                          <a:cs typeface="Verdana"/>
                        </a:rPr>
                        <a:t> </a:t>
                      </a:r>
                      <a:r>
                        <a:rPr sz="800" spc="-5" dirty="0">
                          <a:solidFill>
                            <a:srgbClr val="333333"/>
                          </a:solidFill>
                          <a:latin typeface="Verdana"/>
                          <a:cs typeface="Verdana"/>
                        </a:rPr>
                        <a:t>für</a:t>
                      </a:r>
                      <a:r>
                        <a:rPr sz="800" spc="5" dirty="0">
                          <a:solidFill>
                            <a:srgbClr val="333333"/>
                          </a:solidFill>
                          <a:latin typeface="Verdana"/>
                          <a:cs typeface="Verdana"/>
                        </a:rPr>
                        <a:t> </a:t>
                      </a:r>
                      <a:r>
                        <a:rPr sz="800" dirty="0">
                          <a:solidFill>
                            <a:srgbClr val="333333"/>
                          </a:solidFill>
                          <a:latin typeface="Verdana"/>
                          <a:cs typeface="Verdana"/>
                        </a:rPr>
                        <a:t>die</a:t>
                      </a:r>
                      <a:r>
                        <a:rPr sz="800" spc="5" dirty="0">
                          <a:solidFill>
                            <a:srgbClr val="333333"/>
                          </a:solidFill>
                          <a:latin typeface="Verdana"/>
                          <a:cs typeface="Verdana"/>
                        </a:rPr>
                        <a:t> </a:t>
                      </a:r>
                      <a:r>
                        <a:rPr sz="800" spc="-5" dirty="0">
                          <a:solidFill>
                            <a:srgbClr val="333333"/>
                          </a:solidFill>
                          <a:latin typeface="Verdana"/>
                          <a:cs typeface="Verdana"/>
                        </a:rPr>
                        <a:t>Erstellung </a:t>
                      </a:r>
                      <a:r>
                        <a:rPr sz="800" dirty="0">
                          <a:solidFill>
                            <a:srgbClr val="333333"/>
                          </a:solidFill>
                          <a:latin typeface="Verdana"/>
                          <a:cs typeface="Verdana"/>
                        </a:rPr>
                        <a:t>dieser </a:t>
                      </a:r>
                      <a:r>
                        <a:rPr sz="800" spc="-5" dirty="0">
                          <a:solidFill>
                            <a:srgbClr val="333333"/>
                          </a:solidFill>
                          <a:latin typeface="Verdana"/>
                          <a:cs typeface="Verdana"/>
                        </a:rPr>
                        <a:t>Veröffentlichung</a:t>
                      </a:r>
                      <a:r>
                        <a:rPr sz="800" dirty="0">
                          <a:solidFill>
                            <a:srgbClr val="333333"/>
                          </a:solidFill>
                          <a:latin typeface="Verdana"/>
                          <a:cs typeface="Verdana"/>
                        </a:rPr>
                        <a:t> </a:t>
                      </a:r>
                      <a:r>
                        <a:rPr sz="800" spc="-5" dirty="0">
                          <a:solidFill>
                            <a:srgbClr val="333333"/>
                          </a:solidFill>
                          <a:latin typeface="Verdana"/>
                          <a:cs typeface="Verdana"/>
                        </a:rPr>
                        <a:t>stellt</a:t>
                      </a:r>
                      <a:r>
                        <a:rPr sz="800" dirty="0">
                          <a:solidFill>
                            <a:srgbClr val="333333"/>
                          </a:solidFill>
                          <a:latin typeface="Verdana"/>
                          <a:cs typeface="Verdana"/>
                        </a:rPr>
                        <a:t> keine </a:t>
                      </a:r>
                      <a:r>
                        <a:rPr sz="800" spc="5" dirty="0">
                          <a:solidFill>
                            <a:srgbClr val="333333"/>
                          </a:solidFill>
                          <a:latin typeface="Verdana"/>
                          <a:cs typeface="Verdana"/>
                        </a:rPr>
                        <a:t> </a:t>
                      </a:r>
                      <a:r>
                        <a:rPr sz="800" spc="-5" dirty="0">
                          <a:solidFill>
                            <a:srgbClr val="333333"/>
                          </a:solidFill>
                          <a:latin typeface="Verdana"/>
                          <a:cs typeface="Verdana"/>
                        </a:rPr>
                        <a:t>Billigung</a:t>
                      </a:r>
                      <a:r>
                        <a:rPr sz="800" dirty="0">
                          <a:solidFill>
                            <a:srgbClr val="333333"/>
                          </a:solidFill>
                          <a:latin typeface="Verdana"/>
                          <a:cs typeface="Verdana"/>
                        </a:rPr>
                        <a:t> des </a:t>
                      </a:r>
                      <a:r>
                        <a:rPr sz="800" spc="-5" dirty="0">
                          <a:solidFill>
                            <a:srgbClr val="333333"/>
                          </a:solidFill>
                          <a:latin typeface="Verdana"/>
                          <a:cs typeface="Verdana"/>
                        </a:rPr>
                        <a:t>Inhalts</a:t>
                      </a:r>
                      <a:r>
                        <a:rPr sz="800" dirty="0">
                          <a:solidFill>
                            <a:srgbClr val="333333"/>
                          </a:solidFill>
                          <a:latin typeface="Verdana"/>
                          <a:cs typeface="Verdana"/>
                        </a:rPr>
                        <a:t> dar,</a:t>
                      </a:r>
                      <a:r>
                        <a:rPr sz="800" spc="5" dirty="0">
                          <a:solidFill>
                            <a:srgbClr val="333333"/>
                          </a:solidFill>
                          <a:latin typeface="Verdana"/>
                          <a:cs typeface="Verdana"/>
                        </a:rPr>
                        <a:t> </a:t>
                      </a:r>
                      <a:r>
                        <a:rPr sz="800" spc="-5" dirty="0">
                          <a:solidFill>
                            <a:srgbClr val="333333"/>
                          </a:solidFill>
                          <a:latin typeface="Verdana"/>
                          <a:cs typeface="Verdana"/>
                        </a:rPr>
                        <a:t>welcher</a:t>
                      </a:r>
                      <a:r>
                        <a:rPr sz="800" spc="5" dirty="0">
                          <a:solidFill>
                            <a:srgbClr val="333333"/>
                          </a:solidFill>
                          <a:latin typeface="Verdana"/>
                          <a:cs typeface="Verdana"/>
                        </a:rPr>
                        <a:t> </a:t>
                      </a:r>
                      <a:r>
                        <a:rPr sz="800" spc="-10" dirty="0">
                          <a:solidFill>
                            <a:srgbClr val="333333"/>
                          </a:solidFill>
                          <a:latin typeface="Verdana"/>
                          <a:cs typeface="Verdana"/>
                        </a:rPr>
                        <a:t>nur</a:t>
                      </a:r>
                      <a:r>
                        <a:rPr sz="800" spc="10" dirty="0">
                          <a:solidFill>
                            <a:srgbClr val="333333"/>
                          </a:solidFill>
                          <a:latin typeface="Verdana"/>
                          <a:cs typeface="Verdana"/>
                        </a:rPr>
                        <a:t> </a:t>
                      </a:r>
                      <a:r>
                        <a:rPr sz="800" dirty="0">
                          <a:solidFill>
                            <a:srgbClr val="333333"/>
                          </a:solidFill>
                          <a:latin typeface="Verdana"/>
                          <a:cs typeface="Verdana"/>
                        </a:rPr>
                        <a:t>die </a:t>
                      </a:r>
                      <a:r>
                        <a:rPr sz="800" spc="-5" dirty="0">
                          <a:solidFill>
                            <a:srgbClr val="333333"/>
                          </a:solidFill>
                          <a:latin typeface="Verdana"/>
                          <a:cs typeface="Verdana"/>
                        </a:rPr>
                        <a:t>Ansichten</a:t>
                      </a:r>
                      <a:r>
                        <a:rPr sz="800" spc="5" dirty="0">
                          <a:solidFill>
                            <a:srgbClr val="333333"/>
                          </a:solidFill>
                          <a:latin typeface="Verdana"/>
                          <a:cs typeface="Verdana"/>
                        </a:rPr>
                        <a:t> </a:t>
                      </a:r>
                      <a:r>
                        <a:rPr sz="800" dirty="0">
                          <a:solidFill>
                            <a:srgbClr val="333333"/>
                          </a:solidFill>
                          <a:latin typeface="Verdana"/>
                          <a:cs typeface="Verdana"/>
                        </a:rPr>
                        <a:t>der </a:t>
                      </a:r>
                      <a:r>
                        <a:rPr sz="800" spc="-5" dirty="0">
                          <a:solidFill>
                            <a:srgbClr val="333333"/>
                          </a:solidFill>
                          <a:latin typeface="Verdana"/>
                          <a:cs typeface="Verdana"/>
                        </a:rPr>
                        <a:t>Verfasser</a:t>
                      </a:r>
                      <a:r>
                        <a:rPr sz="800" spc="5" dirty="0">
                          <a:solidFill>
                            <a:srgbClr val="333333"/>
                          </a:solidFill>
                          <a:latin typeface="Verdana"/>
                          <a:cs typeface="Verdana"/>
                        </a:rPr>
                        <a:t> </a:t>
                      </a:r>
                      <a:r>
                        <a:rPr sz="800" spc="-5" dirty="0">
                          <a:solidFill>
                            <a:srgbClr val="333333"/>
                          </a:solidFill>
                          <a:latin typeface="Verdana"/>
                          <a:cs typeface="Verdana"/>
                        </a:rPr>
                        <a:t>wiedergibt, </a:t>
                      </a:r>
                      <a:r>
                        <a:rPr sz="800" spc="-10" dirty="0">
                          <a:solidFill>
                            <a:srgbClr val="333333"/>
                          </a:solidFill>
                          <a:latin typeface="Verdana"/>
                          <a:cs typeface="Verdana"/>
                        </a:rPr>
                        <a:t>und</a:t>
                      </a:r>
                      <a:r>
                        <a:rPr sz="800" dirty="0">
                          <a:solidFill>
                            <a:srgbClr val="333333"/>
                          </a:solidFill>
                          <a:latin typeface="Verdana"/>
                          <a:cs typeface="Verdana"/>
                        </a:rPr>
                        <a:t> die Kommission</a:t>
                      </a:r>
                      <a:r>
                        <a:rPr sz="800" spc="-5" dirty="0">
                          <a:solidFill>
                            <a:srgbClr val="333333"/>
                          </a:solidFill>
                          <a:latin typeface="Verdana"/>
                          <a:cs typeface="Verdana"/>
                        </a:rPr>
                        <a:t> kann</a:t>
                      </a:r>
                      <a:r>
                        <a:rPr sz="800" spc="10" dirty="0">
                          <a:solidFill>
                            <a:srgbClr val="333333"/>
                          </a:solidFill>
                          <a:latin typeface="Verdana"/>
                          <a:cs typeface="Verdana"/>
                        </a:rPr>
                        <a:t> </a:t>
                      </a:r>
                      <a:r>
                        <a:rPr sz="800" spc="-5" dirty="0">
                          <a:solidFill>
                            <a:srgbClr val="333333"/>
                          </a:solidFill>
                          <a:latin typeface="Verdana"/>
                          <a:cs typeface="Verdana"/>
                        </a:rPr>
                        <a:t>nicht </a:t>
                      </a:r>
                      <a:r>
                        <a:rPr sz="800" spc="-305" dirty="0">
                          <a:solidFill>
                            <a:srgbClr val="333333"/>
                          </a:solidFill>
                          <a:latin typeface="Verdana"/>
                          <a:cs typeface="Verdana"/>
                        </a:rPr>
                        <a:t> </a:t>
                      </a:r>
                      <a:r>
                        <a:rPr sz="800" spc="-5" dirty="0">
                          <a:solidFill>
                            <a:srgbClr val="333333"/>
                          </a:solidFill>
                          <a:latin typeface="Verdana"/>
                          <a:cs typeface="Verdana"/>
                        </a:rPr>
                        <a:t>für eine </a:t>
                      </a:r>
                      <a:r>
                        <a:rPr sz="800" dirty="0">
                          <a:solidFill>
                            <a:srgbClr val="333333"/>
                          </a:solidFill>
                          <a:latin typeface="Verdana"/>
                          <a:cs typeface="Verdana"/>
                        </a:rPr>
                        <a:t>etwaige </a:t>
                      </a:r>
                      <a:r>
                        <a:rPr sz="800" spc="-5" dirty="0">
                          <a:solidFill>
                            <a:srgbClr val="333333"/>
                          </a:solidFill>
                          <a:latin typeface="Verdana"/>
                          <a:cs typeface="Verdana"/>
                        </a:rPr>
                        <a:t>Verwendung </a:t>
                      </a:r>
                      <a:r>
                        <a:rPr sz="800" dirty="0">
                          <a:solidFill>
                            <a:srgbClr val="333333"/>
                          </a:solidFill>
                          <a:latin typeface="Verdana"/>
                          <a:cs typeface="Verdana"/>
                        </a:rPr>
                        <a:t>der darin</a:t>
                      </a:r>
                      <a:r>
                        <a:rPr sz="800" spc="-10" dirty="0">
                          <a:solidFill>
                            <a:srgbClr val="333333"/>
                          </a:solidFill>
                          <a:latin typeface="Verdana"/>
                          <a:cs typeface="Verdana"/>
                        </a:rPr>
                        <a:t> </a:t>
                      </a:r>
                      <a:r>
                        <a:rPr sz="800" spc="-5" dirty="0">
                          <a:solidFill>
                            <a:srgbClr val="333333"/>
                          </a:solidFill>
                          <a:latin typeface="Verdana"/>
                          <a:cs typeface="Verdana"/>
                        </a:rPr>
                        <a:t>enthaltenen</a:t>
                      </a:r>
                      <a:r>
                        <a:rPr sz="800" spc="-10" dirty="0">
                          <a:solidFill>
                            <a:srgbClr val="333333"/>
                          </a:solidFill>
                          <a:latin typeface="Verdana"/>
                          <a:cs typeface="Verdana"/>
                        </a:rPr>
                        <a:t> </a:t>
                      </a:r>
                      <a:r>
                        <a:rPr sz="800" spc="-5" dirty="0">
                          <a:solidFill>
                            <a:srgbClr val="333333"/>
                          </a:solidFill>
                          <a:latin typeface="Verdana"/>
                          <a:cs typeface="Verdana"/>
                        </a:rPr>
                        <a:t>Informationen haftbar</a:t>
                      </a:r>
                      <a:r>
                        <a:rPr sz="800" spc="-10" dirty="0">
                          <a:solidFill>
                            <a:srgbClr val="333333"/>
                          </a:solidFill>
                          <a:latin typeface="Verdana"/>
                          <a:cs typeface="Verdana"/>
                        </a:rPr>
                        <a:t> </a:t>
                      </a:r>
                      <a:r>
                        <a:rPr sz="800" spc="-5" dirty="0">
                          <a:solidFill>
                            <a:srgbClr val="333333"/>
                          </a:solidFill>
                          <a:latin typeface="Verdana"/>
                          <a:cs typeface="Verdana"/>
                        </a:rPr>
                        <a:t>gemacht</a:t>
                      </a:r>
                      <a:r>
                        <a:rPr sz="800" spc="5" dirty="0">
                          <a:solidFill>
                            <a:srgbClr val="333333"/>
                          </a:solidFill>
                          <a:latin typeface="Verdana"/>
                          <a:cs typeface="Verdana"/>
                        </a:rPr>
                        <a:t> </a:t>
                      </a:r>
                      <a:r>
                        <a:rPr sz="800" spc="-5" dirty="0">
                          <a:solidFill>
                            <a:srgbClr val="333333"/>
                          </a:solidFill>
                          <a:latin typeface="Verdana"/>
                          <a:cs typeface="Verdana"/>
                        </a:rPr>
                        <a:t>werden.</a:t>
                      </a:r>
                      <a:endParaRPr sz="800" dirty="0">
                        <a:latin typeface="Verdana"/>
                        <a:cs typeface="Verdana"/>
                      </a:endParaRPr>
                    </a:p>
                  </a:txBody>
                  <a:tcPr marL="0" marR="0" marT="122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485499">
                <a:tc>
                  <a:txBody>
                    <a:bodyPr/>
                    <a:lstStyle/>
                    <a:p>
                      <a:pPr>
                        <a:lnSpc>
                          <a:spcPct val="100000"/>
                        </a:lnSpc>
                        <a:spcBef>
                          <a:spcPts val="20"/>
                        </a:spcBef>
                      </a:pPr>
                      <a:endParaRPr sz="800">
                        <a:latin typeface="Times New Roman"/>
                        <a:cs typeface="Times New Roman"/>
                      </a:endParaRPr>
                    </a:p>
                    <a:p>
                      <a:pPr marL="90805">
                        <a:lnSpc>
                          <a:spcPct val="100000"/>
                        </a:lnSpc>
                      </a:pPr>
                      <a:r>
                        <a:rPr sz="800" b="1" dirty="0">
                          <a:latin typeface="Verdana"/>
                          <a:cs typeface="Verdana"/>
                        </a:rPr>
                        <a:t>EL</a:t>
                      </a:r>
                      <a:endParaRPr sz="800">
                        <a:latin typeface="Verdana"/>
                        <a:cs typeface="Verdana"/>
                      </a:endParaRPr>
                    </a:p>
                  </a:txBody>
                  <a:tcPr marL="0" marR="0" marT="162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35"/>
                        </a:spcBef>
                      </a:pPr>
                      <a:endParaRPr sz="800" dirty="0">
                        <a:latin typeface="Times New Roman"/>
                        <a:cs typeface="Times New Roman"/>
                      </a:endParaRPr>
                    </a:p>
                    <a:p>
                      <a:pPr marL="68580" marR="182880">
                        <a:lnSpc>
                          <a:spcPct val="101099"/>
                        </a:lnSpc>
                      </a:pPr>
                      <a:r>
                        <a:rPr sz="800" dirty="0">
                          <a:solidFill>
                            <a:srgbClr val="333333"/>
                          </a:solidFill>
                          <a:latin typeface="Verdana"/>
                          <a:cs typeface="Verdana"/>
                        </a:rPr>
                        <a:t>Η</a:t>
                      </a:r>
                      <a:r>
                        <a:rPr sz="800" spc="-5" dirty="0">
                          <a:solidFill>
                            <a:srgbClr val="333333"/>
                          </a:solidFill>
                          <a:latin typeface="Verdana"/>
                          <a:cs typeface="Verdana"/>
                        </a:rPr>
                        <a:t> υποστήριξη</a:t>
                      </a:r>
                      <a:r>
                        <a:rPr sz="800" spc="10" dirty="0">
                          <a:solidFill>
                            <a:srgbClr val="333333"/>
                          </a:solidFill>
                          <a:latin typeface="Verdana"/>
                          <a:cs typeface="Verdana"/>
                        </a:rPr>
                        <a:t> </a:t>
                      </a:r>
                      <a:r>
                        <a:rPr sz="800" spc="-5" dirty="0">
                          <a:solidFill>
                            <a:srgbClr val="333333"/>
                          </a:solidFill>
                          <a:latin typeface="Verdana"/>
                          <a:cs typeface="Verdana"/>
                        </a:rPr>
                        <a:t>της</a:t>
                      </a:r>
                      <a:r>
                        <a:rPr sz="800" spc="15" dirty="0">
                          <a:solidFill>
                            <a:srgbClr val="333333"/>
                          </a:solidFill>
                          <a:latin typeface="Verdana"/>
                          <a:cs typeface="Verdana"/>
                        </a:rPr>
                        <a:t> </a:t>
                      </a:r>
                      <a:r>
                        <a:rPr sz="800" spc="-5" dirty="0">
                          <a:solidFill>
                            <a:srgbClr val="333333"/>
                          </a:solidFill>
                          <a:latin typeface="Verdana"/>
                          <a:cs typeface="Verdana"/>
                        </a:rPr>
                        <a:t>Ευρωπαϊκής</a:t>
                      </a:r>
                      <a:r>
                        <a:rPr sz="800" spc="15" dirty="0">
                          <a:solidFill>
                            <a:srgbClr val="333333"/>
                          </a:solidFill>
                          <a:latin typeface="Verdana"/>
                          <a:cs typeface="Verdana"/>
                        </a:rPr>
                        <a:t> </a:t>
                      </a:r>
                      <a:r>
                        <a:rPr sz="800" spc="-5" dirty="0">
                          <a:solidFill>
                            <a:srgbClr val="333333"/>
                          </a:solidFill>
                          <a:latin typeface="Verdana"/>
                          <a:cs typeface="Verdana"/>
                        </a:rPr>
                        <a:t>Επιτροπής στην</a:t>
                      </a:r>
                      <a:r>
                        <a:rPr sz="800" dirty="0">
                          <a:solidFill>
                            <a:srgbClr val="333333"/>
                          </a:solidFill>
                          <a:latin typeface="Verdana"/>
                          <a:cs typeface="Verdana"/>
                        </a:rPr>
                        <a:t> </a:t>
                      </a:r>
                      <a:r>
                        <a:rPr sz="800" spc="-5" dirty="0">
                          <a:solidFill>
                            <a:srgbClr val="333333"/>
                          </a:solidFill>
                          <a:latin typeface="Verdana"/>
                          <a:cs typeface="Verdana"/>
                        </a:rPr>
                        <a:t>παραγωγή</a:t>
                      </a:r>
                      <a:r>
                        <a:rPr sz="800" dirty="0">
                          <a:solidFill>
                            <a:srgbClr val="333333"/>
                          </a:solidFill>
                          <a:latin typeface="Verdana"/>
                          <a:cs typeface="Verdana"/>
                        </a:rPr>
                        <a:t> </a:t>
                      </a:r>
                      <a:r>
                        <a:rPr sz="800" spc="-5" dirty="0">
                          <a:solidFill>
                            <a:srgbClr val="333333"/>
                          </a:solidFill>
                          <a:latin typeface="Verdana"/>
                          <a:cs typeface="Verdana"/>
                        </a:rPr>
                        <a:t>της παρούσας</a:t>
                      </a:r>
                      <a:r>
                        <a:rPr sz="800" spc="15" dirty="0">
                          <a:solidFill>
                            <a:srgbClr val="333333"/>
                          </a:solidFill>
                          <a:latin typeface="Verdana"/>
                          <a:cs typeface="Verdana"/>
                        </a:rPr>
                        <a:t> </a:t>
                      </a:r>
                      <a:r>
                        <a:rPr sz="800" spc="-5" dirty="0">
                          <a:solidFill>
                            <a:srgbClr val="333333"/>
                          </a:solidFill>
                          <a:latin typeface="Verdana"/>
                          <a:cs typeface="Verdana"/>
                        </a:rPr>
                        <a:t>έκδοσης</a:t>
                      </a:r>
                      <a:r>
                        <a:rPr sz="800" dirty="0">
                          <a:solidFill>
                            <a:srgbClr val="333333"/>
                          </a:solidFill>
                          <a:latin typeface="Verdana"/>
                          <a:cs typeface="Verdana"/>
                        </a:rPr>
                        <a:t> </a:t>
                      </a:r>
                      <a:r>
                        <a:rPr sz="800" spc="-5" dirty="0">
                          <a:solidFill>
                            <a:srgbClr val="333333"/>
                          </a:solidFill>
                          <a:latin typeface="Verdana"/>
                          <a:cs typeface="Verdana"/>
                        </a:rPr>
                        <a:t>δεν</a:t>
                      </a:r>
                      <a:r>
                        <a:rPr sz="800" spc="10" dirty="0">
                          <a:solidFill>
                            <a:srgbClr val="333333"/>
                          </a:solidFill>
                          <a:latin typeface="Verdana"/>
                          <a:cs typeface="Verdana"/>
                        </a:rPr>
                        <a:t> </a:t>
                      </a:r>
                      <a:r>
                        <a:rPr sz="800" spc="-5" dirty="0">
                          <a:solidFill>
                            <a:srgbClr val="333333"/>
                          </a:solidFill>
                          <a:latin typeface="Verdana"/>
                          <a:cs typeface="Verdana"/>
                        </a:rPr>
                        <a:t>συνιστά</a:t>
                      </a:r>
                      <a:r>
                        <a:rPr sz="800" dirty="0">
                          <a:solidFill>
                            <a:srgbClr val="333333"/>
                          </a:solidFill>
                          <a:latin typeface="Verdana"/>
                          <a:cs typeface="Verdana"/>
                        </a:rPr>
                        <a:t> </a:t>
                      </a:r>
                      <a:r>
                        <a:rPr sz="800" spc="-5" dirty="0">
                          <a:solidFill>
                            <a:srgbClr val="333333"/>
                          </a:solidFill>
                          <a:latin typeface="Verdana"/>
                          <a:cs typeface="Verdana"/>
                        </a:rPr>
                        <a:t>αποδοχή</a:t>
                      </a:r>
                      <a:r>
                        <a:rPr sz="800" dirty="0">
                          <a:solidFill>
                            <a:srgbClr val="333333"/>
                          </a:solidFill>
                          <a:latin typeface="Verdana"/>
                          <a:cs typeface="Verdana"/>
                        </a:rPr>
                        <a:t> </a:t>
                      </a:r>
                      <a:r>
                        <a:rPr sz="800" spc="-5" dirty="0">
                          <a:solidFill>
                            <a:srgbClr val="333333"/>
                          </a:solidFill>
                          <a:latin typeface="Verdana"/>
                          <a:cs typeface="Verdana"/>
                        </a:rPr>
                        <a:t>του </a:t>
                      </a:r>
                      <a:r>
                        <a:rPr sz="800" dirty="0">
                          <a:solidFill>
                            <a:srgbClr val="333333"/>
                          </a:solidFill>
                          <a:latin typeface="Verdana"/>
                          <a:cs typeface="Verdana"/>
                        </a:rPr>
                        <a:t> </a:t>
                      </a:r>
                      <a:r>
                        <a:rPr sz="800" spc="-5" dirty="0">
                          <a:solidFill>
                            <a:srgbClr val="333333"/>
                          </a:solidFill>
                          <a:latin typeface="Verdana"/>
                          <a:cs typeface="Verdana"/>
                        </a:rPr>
                        <a:t>περιεχομένου, το</a:t>
                      </a:r>
                      <a:r>
                        <a:rPr sz="800" spc="5" dirty="0">
                          <a:solidFill>
                            <a:srgbClr val="333333"/>
                          </a:solidFill>
                          <a:latin typeface="Verdana"/>
                          <a:cs typeface="Verdana"/>
                        </a:rPr>
                        <a:t> </a:t>
                      </a:r>
                      <a:r>
                        <a:rPr sz="800" dirty="0">
                          <a:solidFill>
                            <a:srgbClr val="333333"/>
                          </a:solidFill>
                          <a:latin typeface="Verdana"/>
                          <a:cs typeface="Verdana"/>
                        </a:rPr>
                        <a:t>οποίο</a:t>
                      </a:r>
                      <a:r>
                        <a:rPr sz="800" spc="5" dirty="0">
                          <a:solidFill>
                            <a:srgbClr val="333333"/>
                          </a:solidFill>
                          <a:latin typeface="Verdana"/>
                          <a:cs typeface="Verdana"/>
                        </a:rPr>
                        <a:t> </a:t>
                      </a:r>
                      <a:r>
                        <a:rPr sz="800" spc="-5" dirty="0">
                          <a:solidFill>
                            <a:srgbClr val="333333"/>
                          </a:solidFill>
                          <a:latin typeface="Verdana"/>
                          <a:cs typeface="Verdana"/>
                        </a:rPr>
                        <a:t>αντικατοπτρίζει</a:t>
                      </a:r>
                      <a:r>
                        <a:rPr sz="800" spc="10" dirty="0">
                          <a:solidFill>
                            <a:srgbClr val="333333"/>
                          </a:solidFill>
                          <a:latin typeface="Verdana"/>
                          <a:cs typeface="Verdana"/>
                        </a:rPr>
                        <a:t> </a:t>
                      </a:r>
                      <a:r>
                        <a:rPr sz="800" spc="-5" dirty="0">
                          <a:solidFill>
                            <a:srgbClr val="333333"/>
                          </a:solidFill>
                          <a:latin typeface="Verdana"/>
                          <a:cs typeface="Verdana"/>
                        </a:rPr>
                        <a:t>αποκλειστικά</a:t>
                      </a:r>
                      <a:r>
                        <a:rPr sz="800" dirty="0">
                          <a:solidFill>
                            <a:srgbClr val="333333"/>
                          </a:solidFill>
                          <a:latin typeface="Verdana"/>
                          <a:cs typeface="Verdana"/>
                        </a:rPr>
                        <a:t> </a:t>
                      </a:r>
                      <a:r>
                        <a:rPr sz="800" spc="-5" dirty="0">
                          <a:solidFill>
                            <a:srgbClr val="333333"/>
                          </a:solidFill>
                          <a:latin typeface="Verdana"/>
                          <a:cs typeface="Verdana"/>
                        </a:rPr>
                        <a:t>τις</a:t>
                      </a:r>
                      <a:r>
                        <a:rPr sz="800" dirty="0">
                          <a:solidFill>
                            <a:srgbClr val="333333"/>
                          </a:solidFill>
                          <a:latin typeface="Verdana"/>
                          <a:cs typeface="Verdana"/>
                        </a:rPr>
                        <a:t> </a:t>
                      </a:r>
                      <a:r>
                        <a:rPr sz="800" spc="-5" dirty="0">
                          <a:solidFill>
                            <a:srgbClr val="333333"/>
                          </a:solidFill>
                          <a:latin typeface="Verdana"/>
                          <a:cs typeface="Verdana"/>
                        </a:rPr>
                        <a:t>απόψεις</a:t>
                      </a:r>
                      <a:r>
                        <a:rPr sz="800" dirty="0">
                          <a:solidFill>
                            <a:srgbClr val="333333"/>
                          </a:solidFill>
                          <a:latin typeface="Verdana"/>
                          <a:cs typeface="Verdana"/>
                        </a:rPr>
                        <a:t> </a:t>
                      </a:r>
                      <a:r>
                        <a:rPr sz="800" spc="-5" dirty="0">
                          <a:solidFill>
                            <a:srgbClr val="333333"/>
                          </a:solidFill>
                          <a:latin typeface="Verdana"/>
                          <a:cs typeface="Verdana"/>
                        </a:rPr>
                        <a:t>των</a:t>
                      </a:r>
                      <a:r>
                        <a:rPr sz="800" spc="-10" dirty="0">
                          <a:solidFill>
                            <a:srgbClr val="333333"/>
                          </a:solidFill>
                          <a:latin typeface="Verdana"/>
                          <a:cs typeface="Verdana"/>
                        </a:rPr>
                        <a:t> </a:t>
                      </a:r>
                      <a:r>
                        <a:rPr sz="800" spc="-5" dirty="0">
                          <a:solidFill>
                            <a:srgbClr val="333333"/>
                          </a:solidFill>
                          <a:latin typeface="Verdana"/>
                          <a:cs typeface="Verdana"/>
                        </a:rPr>
                        <a:t>συντακτών,</a:t>
                      </a:r>
                      <a:r>
                        <a:rPr sz="800" dirty="0">
                          <a:solidFill>
                            <a:srgbClr val="333333"/>
                          </a:solidFill>
                          <a:latin typeface="Verdana"/>
                          <a:cs typeface="Verdana"/>
                        </a:rPr>
                        <a:t> </a:t>
                      </a:r>
                      <a:r>
                        <a:rPr sz="800" spc="-5" dirty="0">
                          <a:solidFill>
                            <a:srgbClr val="333333"/>
                          </a:solidFill>
                          <a:latin typeface="Verdana"/>
                          <a:cs typeface="Verdana"/>
                        </a:rPr>
                        <a:t>και</a:t>
                      </a:r>
                      <a:r>
                        <a:rPr sz="800" spc="15" dirty="0">
                          <a:solidFill>
                            <a:srgbClr val="333333"/>
                          </a:solidFill>
                          <a:latin typeface="Verdana"/>
                          <a:cs typeface="Verdana"/>
                        </a:rPr>
                        <a:t> </a:t>
                      </a:r>
                      <a:r>
                        <a:rPr sz="800" dirty="0">
                          <a:solidFill>
                            <a:srgbClr val="333333"/>
                          </a:solidFill>
                          <a:latin typeface="Verdana"/>
                          <a:cs typeface="Verdana"/>
                        </a:rPr>
                        <a:t>η </a:t>
                      </a:r>
                      <a:r>
                        <a:rPr sz="800" spc="-5" dirty="0">
                          <a:solidFill>
                            <a:srgbClr val="333333"/>
                          </a:solidFill>
                          <a:latin typeface="Verdana"/>
                          <a:cs typeface="Verdana"/>
                        </a:rPr>
                        <a:t>Επιτροπή δεν</a:t>
                      </a:r>
                      <a:r>
                        <a:rPr sz="800" spc="10" dirty="0">
                          <a:solidFill>
                            <a:srgbClr val="333333"/>
                          </a:solidFill>
                          <a:latin typeface="Verdana"/>
                          <a:cs typeface="Verdana"/>
                        </a:rPr>
                        <a:t> </a:t>
                      </a:r>
                      <a:r>
                        <a:rPr sz="800" spc="-5" dirty="0">
                          <a:solidFill>
                            <a:srgbClr val="333333"/>
                          </a:solidFill>
                          <a:latin typeface="Verdana"/>
                          <a:cs typeface="Verdana"/>
                        </a:rPr>
                        <a:t>μπορεί </a:t>
                      </a:r>
                      <a:r>
                        <a:rPr sz="800" spc="-300" dirty="0">
                          <a:solidFill>
                            <a:srgbClr val="333333"/>
                          </a:solidFill>
                          <a:latin typeface="Verdana"/>
                          <a:cs typeface="Verdana"/>
                        </a:rPr>
                        <a:t> </a:t>
                      </a:r>
                      <a:r>
                        <a:rPr sz="800" spc="-5" dirty="0">
                          <a:solidFill>
                            <a:srgbClr val="333333"/>
                          </a:solidFill>
                          <a:latin typeface="Verdana"/>
                          <a:cs typeface="Verdana"/>
                        </a:rPr>
                        <a:t>να αναλάβει</a:t>
                      </a:r>
                      <a:r>
                        <a:rPr sz="800" dirty="0">
                          <a:solidFill>
                            <a:srgbClr val="333333"/>
                          </a:solidFill>
                          <a:latin typeface="Verdana"/>
                          <a:cs typeface="Verdana"/>
                        </a:rPr>
                        <a:t> </a:t>
                      </a:r>
                      <a:r>
                        <a:rPr sz="800" spc="-5" dirty="0">
                          <a:solidFill>
                            <a:srgbClr val="333333"/>
                          </a:solidFill>
                          <a:latin typeface="Verdana"/>
                          <a:cs typeface="Verdana"/>
                        </a:rPr>
                        <a:t>την</a:t>
                      </a:r>
                      <a:r>
                        <a:rPr sz="800" dirty="0">
                          <a:solidFill>
                            <a:srgbClr val="333333"/>
                          </a:solidFill>
                          <a:latin typeface="Verdana"/>
                          <a:cs typeface="Verdana"/>
                        </a:rPr>
                        <a:t> ευθύνη</a:t>
                      </a:r>
                      <a:r>
                        <a:rPr sz="800" spc="-10" dirty="0">
                          <a:solidFill>
                            <a:srgbClr val="333333"/>
                          </a:solidFill>
                          <a:latin typeface="Verdana"/>
                          <a:cs typeface="Verdana"/>
                        </a:rPr>
                        <a:t> </a:t>
                      </a:r>
                      <a:r>
                        <a:rPr sz="800" dirty="0">
                          <a:solidFill>
                            <a:srgbClr val="333333"/>
                          </a:solidFill>
                          <a:latin typeface="Verdana"/>
                          <a:cs typeface="Verdana"/>
                        </a:rPr>
                        <a:t>για </a:t>
                      </a:r>
                      <a:r>
                        <a:rPr sz="800" spc="-5" dirty="0">
                          <a:solidFill>
                            <a:srgbClr val="333333"/>
                          </a:solidFill>
                          <a:latin typeface="Verdana"/>
                          <a:cs typeface="Verdana"/>
                        </a:rPr>
                        <a:t>οποιαδήποτε</a:t>
                      </a:r>
                      <a:r>
                        <a:rPr sz="800" spc="-15" dirty="0">
                          <a:solidFill>
                            <a:srgbClr val="333333"/>
                          </a:solidFill>
                          <a:latin typeface="Verdana"/>
                          <a:cs typeface="Verdana"/>
                        </a:rPr>
                        <a:t> </a:t>
                      </a:r>
                      <a:r>
                        <a:rPr sz="800" spc="-5" dirty="0">
                          <a:solidFill>
                            <a:srgbClr val="333333"/>
                          </a:solidFill>
                          <a:latin typeface="Verdana"/>
                          <a:cs typeface="Verdana"/>
                        </a:rPr>
                        <a:t>χρήση</a:t>
                      </a:r>
                      <a:r>
                        <a:rPr sz="800" dirty="0">
                          <a:solidFill>
                            <a:srgbClr val="333333"/>
                          </a:solidFill>
                          <a:latin typeface="Verdana"/>
                          <a:cs typeface="Verdana"/>
                        </a:rPr>
                        <a:t> </a:t>
                      </a:r>
                      <a:r>
                        <a:rPr sz="800" spc="-5" dirty="0">
                          <a:solidFill>
                            <a:srgbClr val="333333"/>
                          </a:solidFill>
                          <a:latin typeface="Verdana"/>
                          <a:cs typeface="Verdana"/>
                        </a:rPr>
                        <a:t>των </a:t>
                      </a:r>
                      <a:r>
                        <a:rPr sz="800" dirty="0">
                          <a:solidFill>
                            <a:srgbClr val="333333"/>
                          </a:solidFill>
                          <a:latin typeface="Verdana"/>
                          <a:cs typeface="Verdana"/>
                        </a:rPr>
                        <a:t>πληροφοριών</a:t>
                      </a:r>
                      <a:r>
                        <a:rPr sz="800" spc="-10" dirty="0">
                          <a:solidFill>
                            <a:srgbClr val="333333"/>
                          </a:solidFill>
                          <a:latin typeface="Verdana"/>
                          <a:cs typeface="Verdana"/>
                        </a:rPr>
                        <a:t> </a:t>
                      </a:r>
                      <a:r>
                        <a:rPr sz="800" dirty="0">
                          <a:solidFill>
                            <a:srgbClr val="333333"/>
                          </a:solidFill>
                          <a:latin typeface="Verdana"/>
                          <a:cs typeface="Verdana"/>
                        </a:rPr>
                        <a:t>που</a:t>
                      </a:r>
                      <a:r>
                        <a:rPr sz="800" spc="-5" dirty="0">
                          <a:solidFill>
                            <a:srgbClr val="333333"/>
                          </a:solidFill>
                          <a:latin typeface="Verdana"/>
                          <a:cs typeface="Verdana"/>
                        </a:rPr>
                        <a:t> περιέχονται</a:t>
                      </a:r>
                      <a:r>
                        <a:rPr sz="800" dirty="0">
                          <a:solidFill>
                            <a:srgbClr val="333333"/>
                          </a:solidFill>
                          <a:latin typeface="Verdana"/>
                          <a:cs typeface="Verdana"/>
                        </a:rPr>
                        <a:t> </a:t>
                      </a:r>
                      <a:r>
                        <a:rPr sz="800" spc="-5" dirty="0">
                          <a:solidFill>
                            <a:srgbClr val="333333"/>
                          </a:solidFill>
                          <a:latin typeface="Verdana"/>
                          <a:cs typeface="Verdana"/>
                        </a:rPr>
                        <a:t>σε</a:t>
                      </a:r>
                      <a:r>
                        <a:rPr sz="800" spc="-10" dirty="0">
                          <a:solidFill>
                            <a:srgbClr val="333333"/>
                          </a:solidFill>
                          <a:latin typeface="Verdana"/>
                          <a:cs typeface="Verdana"/>
                        </a:rPr>
                        <a:t> </a:t>
                      </a:r>
                      <a:r>
                        <a:rPr sz="800" spc="-5" dirty="0">
                          <a:solidFill>
                            <a:srgbClr val="333333"/>
                          </a:solidFill>
                          <a:latin typeface="Verdana"/>
                          <a:cs typeface="Verdana"/>
                        </a:rPr>
                        <a:t>αυτήν.</a:t>
                      </a:r>
                      <a:endParaRPr sz="800" dirty="0">
                        <a:latin typeface="Verdana"/>
                        <a:cs typeface="Verdana"/>
                      </a:endParaRPr>
                    </a:p>
                  </a:txBody>
                  <a:tcPr marL="0" marR="0" marT="285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484410">
                <a:tc>
                  <a:txBody>
                    <a:bodyPr/>
                    <a:lstStyle/>
                    <a:p>
                      <a:pPr>
                        <a:lnSpc>
                          <a:spcPct val="100000"/>
                        </a:lnSpc>
                        <a:spcBef>
                          <a:spcPts val="10"/>
                        </a:spcBef>
                      </a:pPr>
                      <a:endParaRPr sz="800">
                        <a:latin typeface="Times New Roman"/>
                        <a:cs typeface="Times New Roman"/>
                      </a:endParaRPr>
                    </a:p>
                    <a:p>
                      <a:pPr marL="76200">
                        <a:lnSpc>
                          <a:spcPct val="100000"/>
                        </a:lnSpc>
                      </a:pPr>
                      <a:r>
                        <a:rPr sz="800" b="1" dirty="0">
                          <a:latin typeface="Verdana"/>
                          <a:cs typeface="Verdana"/>
                        </a:rPr>
                        <a:t>EN</a:t>
                      </a:r>
                      <a:endParaRPr sz="800">
                        <a:latin typeface="Verdana"/>
                        <a:cs typeface="Verdana"/>
                      </a:endParaRPr>
                    </a:p>
                  </a:txBody>
                  <a:tcPr marL="0" marR="0" marT="81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20"/>
                        </a:spcBef>
                      </a:pPr>
                      <a:endParaRPr sz="800" dirty="0">
                        <a:latin typeface="Times New Roman"/>
                        <a:cs typeface="Times New Roman"/>
                      </a:endParaRPr>
                    </a:p>
                    <a:p>
                      <a:pPr marL="68580" marR="327025">
                        <a:lnSpc>
                          <a:spcPct val="101099"/>
                        </a:lnSpc>
                      </a:pPr>
                      <a:r>
                        <a:rPr sz="800" spc="-5" dirty="0">
                          <a:latin typeface="Verdana"/>
                          <a:cs typeface="Verdana"/>
                        </a:rPr>
                        <a:t>The</a:t>
                      </a:r>
                      <a:r>
                        <a:rPr sz="800" dirty="0">
                          <a:latin typeface="Verdana"/>
                          <a:cs typeface="Verdana"/>
                        </a:rPr>
                        <a:t> </a:t>
                      </a:r>
                      <a:r>
                        <a:rPr sz="800" spc="-5" dirty="0">
                          <a:latin typeface="Verdana"/>
                          <a:cs typeface="Verdana"/>
                        </a:rPr>
                        <a:t>European Commission</a:t>
                      </a:r>
                      <a:r>
                        <a:rPr sz="800" spc="-5" dirty="0">
                          <a:solidFill>
                            <a:srgbClr val="333333"/>
                          </a:solidFill>
                          <a:latin typeface="Verdana"/>
                          <a:cs typeface="Verdana"/>
                        </a:rPr>
                        <a:t>'</a:t>
                      </a:r>
                      <a:r>
                        <a:rPr sz="800" spc="-5" dirty="0">
                          <a:latin typeface="Verdana"/>
                          <a:cs typeface="Verdana"/>
                        </a:rPr>
                        <a:t>s</a:t>
                      </a:r>
                      <a:r>
                        <a:rPr sz="800" dirty="0">
                          <a:latin typeface="Verdana"/>
                          <a:cs typeface="Verdana"/>
                        </a:rPr>
                        <a:t> </a:t>
                      </a:r>
                      <a:r>
                        <a:rPr sz="800" spc="-5" dirty="0">
                          <a:latin typeface="Verdana"/>
                          <a:cs typeface="Verdana"/>
                        </a:rPr>
                        <a:t>support</a:t>
                      </a:r>
                      <a:r>
                        <a:rPr sz="800" spc="5" dirty="0">
                          <a:latin typeface="Verdana"/>
                          <a:cs typeface="Verdana"/>
                        </a:rPr>
                        <a:t> </a:t>
                      </a:r>
                      <a:r>
                        <a:rPr sz="800" spc="-5" dirty="0">
                          <a:latin typeface="Verdana"/>
                          <a:cs typeface="Verdana"/>
                        </a:rPr>
                        <a:t>for</a:t>
                      </a:r>
                      <a:r>
                        <a:rPr sz="800" dirty="0">
                          <a:latin typeface="Verdana"/>
                          <a:cs typeface="Verdana"/>
                        </a:rPr>
                        <a:t> </a:t>
                      </a:r>
                      <a:r>
                        <a:rPr sz="800" spc="-5" dirty="0">
                          <a:latin typeface="Verdana"/>
                          <a:cs typeface="Verdana"/>
                        </a:rPr>
                        <a:t>the</a:t>
                      </a:r>
                      <a:r>
                        <a:rPr sz="800" dirty="0">
                          <a:latin typeface="Verdana"/>
                          <a:cs typeface="Verdana"/>
                        </a:rPr>
                        <a:t> </a:t>
                      </a:r>
                      <a:r>
                        <a:rPr sz="800" spc="-5" dirty="0">
                          <a:latin typeface="Verdana"/>
                          <a:cs typeface="Verdana"/>
                        </a:rPr>
                        <a:t>production </a:t>
                      </a:r>
                      <a:r>
                        <a:rPr sz="800" dirty="0">
                          <a:latin typeface="Verdana"/>
                          <a:cs typeface="Verdana"/>
                        </a:rPr>
                        <a:t>of</a:t>
                      </a:r>
                      <a:r>
                        <a:rPr sz="800" spc="-5" dirty="0">
                          <a:latin typeface="Verdana"/>
                          <a:cs typeface="Verdana"/>
                        </a:rPr>
                        <a:t> this</a:t>
                      </a:r>
                      <a:r>
                        <a:rPr sz="800" dirty="0">
                          <a:latin typeface="Verdana"/>
                          <a:cs typeface="Verdana"/>
                        </a:rPr>
                        <a:t> </a:t>
                      </a:r>
                      <a:r>
                        <a:rPr sz="800" spc="-5" dirty="0">
                          <a:latin typeface="Verdana"/>
                          <a:cs typeface="Verdana"/>
                        </a:rPr>
                        <a:t>publication</a:t>
                      </a:r>
                      <a:r>
                        <a:rPr sz="800" dirty="0">
                          <a:latin typeface="Verdana"/>
                          <a:cs typeface="Verdana"/>
                        </a:rPr>
                        <a:t> </a:t>
                      </a:r>
                      <a:r>
                        <a:rPr sz="800" spc="-5" dirty="0">
                          <a:latin typeface="Verdana"/>
                          <a:cs typeface="Verdana"/>
                        </a:rPr>
                        <a:t>does</a:t>
                      </a:r>
                      <a:r>
                        <a:rPr sz="800" dirty="0">
                          <a:latin typeface="Verdana"/>
                          <a:cs typeface="Verdana"/>
                        </a:rPr>
                        <a:t> </a:t>
                      </a:r>
                      <a:r>
                        <a:rPr sz="800" spc="-5" dirty="0">
                          <a:latin typeface="Verdana"/>
                          <a:cs typeface="Verdana"/>
                        </a:rPr>
                        <a:t>not</a:t>
                      </a:r>
                      <a:r>
                        <a:rPr sz="800" spc="5" dirty="0">
                          <a:latin typeface="Verdana"/>
                          <a:cs typeface="Verdana"/>
                        </a:rPr>
                        <a:t> </a:t>
                      </a:r>
                      <a:r>
                        <a:rPr sz="800" spc="-5" dirty="0">
                          <a:latin typeface="Verdana"/>
                          <a:cs typeface="Verdana"/>
                        </a:rPr>
                        <a:t>constitute</a:t>
                      </a:r>
                      <a:r>
                        <a:rPr sz="800" dirty="0">
                          <a:latin typeface="Verdana"/>
                          <a:cs typeface="Verdana"/>
                        </a:rPr>
                        <a:t> an </a:t>
                      </a:r>
                      <a:r>
                        <a:rPr sz="800" spc="5" dirty="0">
                          <a:latin typeface="Verdana"/>
                          <a:cs typeface="Verdana"/>
                        </a:rPr>
                        <a:t> </a:t>
                      </a:r>
                      <a:r>
                        <a:rPr sz="800" spc="-5" dirty="0">
                          <a:latin typeface="Verdana"/>
                          <a:cs typeface="Verdana"/>
                        </a:rPr>
                        <a:t>endorsement</a:t>
                      </a:r>
                      <a:r>
                        <a:rPr sz="800" dirty="0">
                          <a:latin typeface="Verdana"/>
                          <a:cs typeface="Verdana"/>
                        </a:rPr>
                        <a:t> of</a:t>
                      </a:r>
                      <a:r>
                        <a:rPr sz="800" spc="-5" dirty="0">
                          <a:latin typeface="Verdana"/>
                          <a:cs typeface="Verdana"/>
                        </a:rPr>
                        <a:t> the</a:t>
                      </a:r>
                      <a:r>
                        <a:rPr sz="800" dirty="0">
                          <a:latin typeface="Verdana"/>
                          <a:cs typeface="Verdana"/>
                        </a:rPr>
                        <a:t> </a:t>
                      </a:r>
                      <a:r>
                        <a:rPr sz="800" spc="-5" dirty="0">
                          <a:latin typeface="Verdana"/>
                          <a:cs typeface="Verdana"/>
                        </a:rPr>
                        <a:t>contents, which</a:t>
                      </a:r>
                      <a:r>
                        <a:rPr sz="800" spc="5" dirty="0">
                          <a:latin typeface="Verdana"/>
                          <a:cs typeface="Verdana"/>
                        </a:rPr>
                        <a:t> </a:t>
                      </a:r>
                      <a:r>
                        <a:rPr sz="800" spc="-5" dirty="0">
                          <a:latin typeface="Verdana"/>
                          <a:cs typeface="Verdana"/>
                        </a:rPr>
                        <a:t>reflect</a:t>
                      </a:r>
                      <a:r>
                        <a:rPr sz="800" dirty="0">
                          <a:latin typeface="Verdana"/>
                          <a:cs typeface="Verdana"/>
                        </a:rPr>
                        <a:t> </a:t>
                      </a:r>
                      <a:r>
                        <a:rPr sz="800" spc="-5" dirty="0">
                          <a:latin typeface="Verdana"/>
                          <a:cs typeface="Verdana"/>
                        </a:rPr>
                        <a:t>the views</a:t>
                      </a:r>
                      <a:r>
                        <a:rPr sz="800" spc="10" dirty="0">
                          <a:latin typeface="Verdana"/>
                          <a:cs typeface="Verdana"/>
                        </a:rPr>
                        <a:t> </a:t>
                      </a:r>
                      <a:r>
                        <a:rPr sz="800" spc="-5" dirty="0">
                          <a:latin typeface="Verdana"/>
                          <a:cs typeface="Verdana"/>
                        </a:rPr>
                        <a:t>only </a:t>
                      </a:r>
                      <a:r>
                        <a:rPr sz="800" dirty="0">
                          <a:latin typeface="Verdana"/>
                          <a:cs typeface="Verdana"/>
                        </a:rPr>
                        <a:t>of</a:t>
                      </a:r>
                      <a:r>
                        <a:rPr sz="800" spc="-5" dirty="0">
                          <a:latin typeface="Verdana"/>
                          <a:cs typeface="Verdana"/>
                        </a:rPr>
                        <a:t> the</a:t>
                      </a:r>
                      <a:r>
                        <a:rPr sz="800" dirty="0">
                          <a:latin typeface="Verdana"/>
                          <a:cs typeface="Verdana"/>
                        </a:rPr>
                        <a:t> </a:t>
                      </a:r>
                      <a:r>
                        <a:rPr sz="800" spc="-5" dirty="0">
                          <a:latin typeface="Verdana"/>
                          <a:cs typeface="Verdana"/>
                        </a:rPr>
                        <a:t>authors,</a:t>
                      </a:r>
                      <a:r>
                        <a:rPr sz="800" spc="5" dirty="0">
                          <a:latin typeface="Verdana"/>
                          <a:cs typeface="Verdana"/>
                        </a:rPr>
                        <a:t> </a:t>
                      </a:r>
                      <a:r>
                        <a:rPr sz="800" spc="-5" dirty="0">
                          <a:latin typeface="Verdana"/>
                          <a:cs typeface="Verdana"/>
                        </a:rPr>
                        <a:t>and </a:t>
                      </a:r>
                      <a:r>
                        <a:rPr sz="800" dirty="0">
                          <a:latin typeface="Verdana"/>
                          <a:cs typeface="Verdana"/>
                        </a:rPr>
                        <a:t>the Commission</a:t>
                      </a:r>
                      <a:r>
                        <a:rPr sz="800" spc="-5" dirty="0">
                          <a:latin typeface="Verdana"/>
                          <a:cs typeface="Verdana"/>
                        </a:rPr>
                        <a:t> cannot</a:t>
                      </a:r>
                      <a:r>
                        <a:rPr sz="800" spc="5" dirty="0">
                          <a:latin typeface="Verdana"/>
                          <a:cs typeface="Verdana"/>
                        </a:rPr>
                        <a:t> </a:t>
                      </a:r>
                      <a:r>
                        <a:rPr sz="800" dirty="0">
                          <a:latin typeface="Verdana"/>
                          <a:cs typeface="Verdana"/>
                        </a:rPr>
                        <a:t>be </a:t>
                      </a:r>
                      <a:r>
                        <a:rPr sz="800" spc="-300" dirty="0">
                          <a:latin typeface="Verdana"/>
                          <a:cs typeface="Verdana"/>
                        </a:rPr>
                        <a:t> </a:t>
                      </a:r>
                      <a:r>
                        <a:rPr sz="800" spc="-5" dirty="0">
                          <a:latin typeface="Verdana"/>
                          <a:cs typeface="Verdana"/>
                        </a:rPr>
                        <a:t>held responsible for</a:t>
                      </a:r>
                      <a:r>
                        <a:rPr sz="800" dirty="0">
                          <a:latin typeface="Verdana"/>
                          <a:cs typeface="Verdana"/>
                        </a:rPr>
                        <a:t> </a:t>
                      </a:r>
                      <a:r>
                        <a:rPr sz="800" spc="-5" dirty="0">
                          <a:latin typeface="Verdana"/>
                          <a:cs typeface="Verdana"/>
                        </a:rPr>
                        <a:t>any</a:t>
                      </a:r>
                      <a:r>
                        <a:rPr sz="800" spc="-10" dirty="0">
                          <a:latin typeface="Verdana"/>
                          <a:cs typeface="Verdana"/>
                        </a:rPr>
                        <a:t> </a:t>
                      </a:r>
                      <a:r>
                        <a:rPr sz="800" spc="-5" dirty="0">
                          <a:latin typeface="Verdana"/>
                          <a:cs typeface="Verdana"/>
                        </a:rPr>
                        <a:t>use</a:t>
                      </a:r>
                      <a:r>
                        <a:rPr sz="800" dirty="0">
                          <a:latin typeface="Verdana"/>
                          <a:cs typeface="Verdana"/>
                        </a:rPr>
                        <a:t> </a:t>
                      </a:r>
                      <a:r>
                        <a:rPr sz="800" spc="-5" dirty="0">
                          <a:latin typeface="Verdana"/>
                          <a:cs typeface="Verdana"/>
                        </a:rPr>
                        <a:t>which</a:t>
                      </a:r>
                      <a:r>
                        <a:rPr sz="800" spc="-15" dirty="0">
                          <a:latin typeface="Verdana"/>
                          <a:cs typeface="Verdana"/>
                        </a:rPr>
                        <a:t> </a:t>
                      </a:r>
                      <a:r>
                        <a:rPr sz="800" dirty="0">
                          <a:latin typeface="Verdana"/>
                          <a:cs typeface="Verdana"/>
                        </a:rPr>
                        <a:t>may</a:t>
                      </a:r>
                      <a:r>
                        <a:rPr sz="800" spc="-5" dirty="0">
                          <a:latin typeface="Verdana"/>
                          <a:cs typeface="Verdana"/>
                        </a:rPr>
                        <a:t> </a:t>
                      </a:r>
                      <a:r>
                        <a:rPr sz="800" dirty="0">
                          <a:latin typeface="Verdana"/>
                          <a:cs typeface="Verdana"/>
                        </a:rPr>
                        <a:t>be</a:t>
                      </a:r>
                      <a:r>
                        <a:rPr sz="800" spc="-5" dirty="0">
                          <a:latin typeface="Verdana"/>
                          <a:cs typeface="Verdana"/>
                        </a:rPr>
                        <a:t> </a:t>
                      </a:r>
                      <a:r>
                        <a:rPr sz="800" dirty="0">
                          <a:latin typeface="Verdana"/>
                          <a:cs typeface="Verdana"/>
                        </a:rPr>
                        <a:t>made of</a:t>
                      </a:r>
                      <a:r>
                        <a:rPr sz="800" spc="-10" dirty="0">
                          <a:latin typeface="Verdana"/>
                          <a:cs typeface="Verdana"/>
                        </a:rPr>
                        <a:t> </a:t>
                      </a:r>
                      <a:r>
                        <a:rPr sz="800" dirty="0">
                          <a:latin typeface="Verdana"/>
                          <a:cs typeface="Verdana"/>
                        </a:rPr>
                        <a:t>the </a:t>
                      </a:r>
                      <a:r>
                        <a:rPr sz="800" spc="-5" dirty="0">
                          <a:latin typeface="Verdana"/>
                          <a:cs typeface="Verdana"/>
                        </a:rPr>
                        <a:t>information</a:t>
                      </a:r>
                      <a:r>
                        <a:rPr sz="800" spc="-10" dirty="0">
                          <a:latin typeface="Verdana"/>
                          <a:cs typeface="Verdana"/>
                        </a:rPr>
                        <a:t> </a:t>
                      </a:r>
                      <a:r>
                        <a:rPr sz="800" spc="-5" dirty="0">
                          <a:latin typeface="Verdana"/>
                          <a:cs typeface="Verdana"/>
                        </a:rPr>
                        <a:t>contained</a:t>
                      </a:r>
                      <a:r>
                        <a:rPr sz="800" dirty="0">
                          <a:latin typeface="Verdana"/>
                          <a:cs typeface="Verdana"/>
                        </a:rPr>
                        <a:t> </a:t>
                      </a:r>
                      <a:r>
                        <a:rPr sz="800" spc="-5" dirty="0">
                          <a:latin typeface="Verdana"/>
                          <a:cs typeface="Verdana"/>
                        </a:rPr>
                        <a:t>therein.</a:t>
                      </a:r>
                      <a:endParaRPr sz="800" dirty="0">
                        <a:latin typeface="Verdana"/>
                        <a:cs typeface="Verdana"/>
                      </a:endParaRPr>
                    </a:p>
                  </a:txBody>
                  <a:tcPr marL="0" marR="0" marT="162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485499">
                <a:tc>
                  <a:txBody>
                    <a:bodyPr/>
                    <a:lstStyle/>
                    <a:p>
                      <a:pPr>
                        <a:lnSpc>
                          <a:spcPct val="100000"/>
                        </a:lnSpc>
                        <a:spcBef>
                          <a:spcPts val="20"/>
                        </a:spcBef>
                      </a:pPr>
                      <a:endParaRPr sz="800">
                        <a:latin typeface="Times New Roman"/>
                        <a:cs typeface="Times New Roman"/>
                      </a:endParaRPr>
                    </a:p>
                    <a:p>
                      <a:pPr marL="85090">
                        <a:lnSpc>
                          <a:spcPct val="100000"/>
                        </a:lnSpc>
                      </a:pPr>
                      <a:r>
                        <a:rPr sz="800" b="1" dirty="0">
                          <a:latin typeface="Verdana"/>
                          <a:cs typeface="Verdana"/>
                        </a:rPr>
                        <a:t>ES</a:t>
                      </a:r>
                      <a:endParaRPr sz="800">
                        <a:latin typeface="Verdana"/>
                        <a:cs typeface="Verdana"/>
                      </a:endParaRPr>
                    </a:p>
                  </a:txBody>
                  <a:tcPr marL="0" marR="0" marT="162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35"/>
                        </a:spcBef>
                      </a:pPr>
                      <a:endParaRPr sz="800" dirty="0">
                        <a:latin typeface="Times New Roman"/>
                        <a:cs typeface="Times New Roman"/>
                      </a:endParaRPr>
                    </a:p>
                    <a:p>
                      <a:pPr marL="68580" marR="163830">
                        <a:lnSpc>
                          <a:spcPct val="101099"/>
                        </a:lnSpc>
                      </a:pPr>
                      <a:r>
                        <a:rPr sz="800" spc="-5" dirty="0">
                          <a:solidFill>
                            <a:srgbClr val="333333"/>
                          </a:solidFill>
                          <a:latin typeface="Verdana"/>
                          <a:cs typeface="Verdana"/>
                        </a:rPr>
                        <a:t>El </a:t>
                      </a:r>
                      <a:r>
                        <a:rPr sz="800" dirty="0">
                          <a:solidFill>
                            <a:srgbClr val="333333"/>
                          </a:solidFill>
                          <a:latin typeface="Verdana"/>
                          <a:cs typeface="Verdana"/>
                        </a:rPr>
                        <a:t>apoyo de la </a:t>
                      </a:r>
                      <a:r>
                        <a:rPr sz="800" spc="-5" dirty="0">
                          <a:solidFill>
                            <a:srgbClr val="333333"/>
                          </a:solidFill>
                          <a:latin typeface="Verdana"/>
                          <a:cs typeface="Verdana"/>
                        </a:rPr>
                        <a:t>Comisión </a:t>
                      </a:r>
                      <a:r>
                        <a:rPr sz="800" dirty="0">
                          <a:solidFill>
                            <a:srgbClr val="333333"/>
                          </a:solidFill>
                          <a:latin typeface="Verdana"/>
                          <a:cs typeface="Verdana"/>
                        </a:rPr>
                        <a:t>Europea para la </a:t>
                      </a:r>
                      <a:r>
                        <a:rPr sz="800" spc="-5" dirty="0">
                          <a:solidFill>
                            <a:srgbClr val="333333"/>
                          </a:solidFill>
                          <a:latin typeface="Verdana"/>
                          <a:cs typeface="Verdana"/>
                        </a:rPr>
                        <a:t>producción </a:t>
                      </a:r>
                      <a:r>
                        <a:rPr sz="800" dirty="0">
                          <a:solidFill>
                            <a:srgbClr val="333333"/>
                          </a:solidFill>
                          <a:latin typeface="Verdana"/>
                          <a:cs typeface="Verdana"/>
                        </a:rPr>
                        <a:t>de esta </a:t>
                      </a:r>
                      <a:r>
                        <a:rPr sz="800" spc="-5" dirty="0">
                          <a:solidFill>
                            <a:srgbClr val="333333"/>
                          </a:solidFill>
                          <a:latin typeface="Verdana"/>
                          <a:cs typeface="Verdana"/>
                        </a:rPr>
                        <a:t>publicación no constituye </a:t>
                      </a:r>
                      <a:r>
                        <a:rPr sz="800" spc="-10" dirty="0">
                          <a:solidFill>
                            <a:srgbClr val="333333"/>
                          </a:solidFill>
                          <a:latin typeface="Verdana"/>
                          <a:cs typeface="Verdana"/>
                        </a:rPr>
                        <a:t>una </a:t>
                      </a:r>
                      <a:r>
                        <a:rPr sz="800" dirty="0">
                          <a:solidFill>
                            <a:srgbClr val="333333"/>
                          </a:solidFill>
                          <a:latin typeface="Verdana"/>
                          <a:cs typeface="Verdana"/>
                        </a:rPr>
                        <a:t>aprobación del </a:t>
                      </a:r>
                      <a:r>
                        <a:rPr sz="800" spc="5" dirty="0">
                          <a:solidFill>
                            <a:srgbClr val="333333"/>
                          </a:solidFill>
                          <a:latin typeface="Verdana"/>
                          <a:cs typeface="Verdana"/>
                        </a:rPr>
                        <a:t> </a:t>
                      </a:r>
                      <a:r>
                        <a:rPr sz="800" spc="-5" dirty="0">
                          <a:solidFill>
                            <a:srgbClr val="333333"/>
                          </a:solidFill>
                          <a:latin typeface="Verdana"/>
                          <a:cs typeface="Verdana"/>
                        </a:rPr>
                        <a:t>contenido,</a:t>
                      </a:r>
                      <a:r>
                        <a:rPr sz="800" spc="-10" dirty="0">
                          <a:solidFill>
                            <a:srgbClr val="333333"/>
                          </a:solidFill>
                          <a:latin typeface="Verdana"/>
                          <a:cs typeface="Verdana"/>
                        </a:rPr>
                        <a:t> </a:t>
                      </a:r>
                      <a:r>
                        <a:rPr sz="800" dirty="0">
                          <a:solidFill>
                            <a:srgbClr val="333333"/>
                          </a:solidFill>
                          <a:latin typeface="Verdana"/>
                          <a:cs typeface="Verdana"/>
                        </a:rPr>
                        <a:t>el</a:t>
                      </a:r>
                      <a:r>
                        <a:rPr sz="800" spc="5" dirty="0">
                          <a:solidFill>
                            <a:srgbClr val="333333"/>
                          </a:solidFill>
                          <a:latin typeface="Verdana"/>
                          <a:cs typeface="Verdana"/>
                        </a:rPr>
                        <a:t> </a:t>
                      </a:r>
                      <a:r>
                        <a:rPr sz="800" spc="-5" dirty="0">
                          <a:solidFill>
                            <a:srgbClr val="333333"/>
                          </a:solidFill>
                          <a:latin typeface="Verdana"/>
                          <a:cs typeface="Verdana"/>
                        </a:rPr>
                        <a:t>cual</a:t>
                      </a:r>
                      <a:r>
                        <a:rPr sz="800" spc="5" dirty="0">
                          <a:solidFill>
                            <a:srgbClr val="333333"/>
                          </a:solidFill>
                          <a:latin typeface="Verdana"/>
                          <a:cs typeface="Verdana"/>
                        </a:rPr>
                        <a:t> </a:t>
                      </a:r>
                      <a:r>
                        <a:rPr sz="800" spc="-5" dirty="0">
                          <a:solidFill>
                            <a:srgbClr val="333333"/>
                          </a:solidFill>
                          <a:latin typeface="Verdana"/>
                          <a:cs typeface="Verdana"/>
                        </a:rPr>
                        <a:t>refleja</a:t>
                      </a:r>
                      <a:r>
                        <a:rPr sz="800" dirty="0">
                          <a:solidFill>
                            <a:srgbClr val="333333"/>
                          </a:solidFill>
                          <a:latin typeface="Verdana"/>
                          <a:cs typeface="Verdana"/>
                        </a:rPr>
                        <a:t> </a:t>
                      </a:r>
                      <a:r>
                        <a:rPr sz="800" spc="-5" dirty="0">
                          <a:solidFill>
                            <a:srgbClr val="333333"/>
                          </a:solidFill>
                          <a:latin typeface="Verdana"/>
                          <a:cs typeface="Verdana"/>
                        </a:rPr>
                        <a:t>únicamente </a:t>
                      </a:r>
                      <a:r>
                        <a:rPr sz="800" dirty="0">
                          <a:solidFill>
                            <a:srgbClr val="333333"/>
                          </a:solidFill>
                          <a:latin typeface="Verdana"/>
                          <a:cs typeface="Verdana"/>
                        </a:rPr>
                        <a:t>las</a:t>
                      </a:r>
                      <a:r>
                        <a:rPr sz="800" spc="-5" dirty="0">
                          <a:solidFill>
                            <a:srgbClr val="333333"/>
                          </a:solidFill>
                          <a:latin typeface="Verdana"/>
                          <a:cs typeface="Verdana"/>
                        </a:rPr>
                        <a:t> opiniones</a:t>
                      </a:r>
                      <a:r>
                        <a:rPr sz="800" dirty="0">
                          <a:solidFill>
                            <a:srgbClr val="333333"/>
                          </a:solidFill>
                          <a:latin typeface="Verdana"/>
                          <a:cs typeface="Verdana"/>
                        </a:rPr>
                        <a:t> de los </a:t>
                      </a:r>
                      <a:r>
                        <a:rPr sz="800" spc="-5" dirty="0">
                          <a:solidFill>
                            <a:srgbClr val="333333"/>
                          </a:solidFill>
                          <a:latin typeface="Verdana"/>
                          <a:cs typeface="Verdana"/>
                        </a:rPr>
                        <a:t>autores,</a:t>
                      </a:r>
                      <a:r>
                        <a:rPr sz="800" spc="-10" dirty="0">
                          <a:solidFill>
                            <a:srgbClr val="333333"/>
                          </a:solidFill>
                          <a:latin typeface="Verdana"/>
                          <a:cs typeface="Verdana"/>
                        </a:rPr>
                        <a:t> </a:t>
                      </a:r>
                      <a:r>
                        <a:rPr sz="800" dirty="0">
                          <a:solidFill>
                            <a:srgbClr val="333333"/>
                          </a:solidFill>
                          <a:latin typeface="Verdana"/>
                          <a:cs typeface="Verdana"/>
                        </a:rPr>
                        <a:t>y</a:t>
                      </a:r>
                      <a:r>
                        <a:rPr sz="800" spc="-5" dirty="0">
                          <a:solidFill>
                            <a:srgbClr val="333333"/>
                          </a:solidFill>
                          <a:latin typeface="Verdana"/>
                          <a:cs typeface="Verdana"/>
                        </a:rPr>
                        <a:t> </a:t>
                      </a:r>
                      <a:r>
                        <a:rPr sz="800" dirty="0">
                          <a:solidFill>
                            <a:srgbClr val="333333"/>
                          </a:solidFill>
                          <a:latin typeface="Verdana"/>
                          <a:cs typeface="Verdana"/>
                        </a:rPr>
                        <a:t>la </a:t>
                      </a:r>
                      <a:r>
                        <a:rPr sz="800" spc="-5" dirty="0">
                          <a:solidFill>
                            <a:srgbClr val="333333"/>
                          </a:solidFill>
                          <a:latin typeface="Verdana"/>
                          <a:cs typeface="Verdana"/>
                        </a:rPr>
                        <a:t>Comisión no</a:t>
                      </a:r>
                      <a:r>
                        <a:rPr sz="800" spc="5" dirty="0">
                          <a:solidFill>
                            <a:srgbClr val="333333"/>
                          </a:solidFill>
                          <a:latin typeface="Verdana"/>
                          <a:cs typeface="Verdana"/>
                        </a:rPr>
                        <a:t> </a:t>
                      </a:r>
                      <a:r>
                        <a:rPr sz="800" dirty="0">
                          <a:solidFill>
                            <a:srgbClr val="333333"/>
                          </a:solidFill>
                          <a:latin typeface="Verdana"/>
                          <a:cs typeface="Verdana"/>
                        </a:rPr>
                        <a:t>se</a:t>
                      </a:r>
                      <a:r>
                        <a:rPr sz="800" spc="5" dirty="0">
                          <a:solidFill>
                            <a:srgbClr val="333333"/>
                          </a:solidFill>
                          <a:latin typeface="Verdana"/>
                          <a:cs typeface="Verdana"/>
                        </a:rPr>
                        <a:t> </a:t>
                      </a:r>
                      <a:r>
                        <a:rPr sz="800" spc="-5" dirty="0">
                          <a:solidFill>
                            <a:srgbClr val="333333"/>
                          </a:solidFill>
                          <a:latin typeface="Verdana"/>
                          <a:cs typeface="Verdana"/>
                        </a:rPr>
                        <a:t>hace</a:t>
                      </a:r>
                      <a:r>
                        <a:rPr sz="800" dirty="0">
                          <a:solidFill>
                            <a:srgbClr val="333333"/>
                          </a:solidFill>
                          <a:latin typeface="Verdana"/>
                          <a:cs typeface="Verdana"/>
                        </a:rPr>
                        <a:t> responsable del </a:t>
                      </a:r>
                      <a:r>
                        <a:rPr sz="800" spc="-300" dirty="0">
                          <a:solidFill>
                            <a:srgbClr val="333333"/>
                          </a:solidFill>
                          <a:latin typeface="Verdana"/>
                          <a:cs typeface="Verdana"/>
                        </a:rPr>
                        <a:t> </a:t>
                      </a:r>
                      <a:r>
                        <a:rPr sz="800" spc="-5" dirty="0">
                          <a:solidFill>
                            <a:srgbClr val="333333"/>
                          </a:solidFill>
                          <a:latin typeface="Verdana"/>
                          <a:cs typeface="Verdana"/>
                        </a:rPr>
                        <a:t>uso que pueda hacerse </a:t>
                      </a:r>
                      <a:r>
                        <a:rPr sz="800" dirty="0">
                          <a:solidFill>
                            <a:srgbClr val="333333"/>
                          </a:solidFill>
                          <a:latin typeface="Verdana"/>
                          <a:cs typeface="Verdana"/>
                        </a:rPr>
                        <a:t>de</a:t>
                      </a:r>
                      <a:r>
                        <a:rPr sz="800" spc="5" dirty="0">
                          <a:solidFill>
                            <a:srgbClr val="333333"/>
                          </a:solidFill>
                          <a:latin typeface="Verdana"/>
                          <a:cs typeface="Verdana"/>
                        </a:rPr>
                        <a:t> </a:t>
                      </a:r>
                      <a:r>
                        <a:rPr sz="800" dirty="0">
                          <a:solidFill>
                            <a:srgbClr val="333333"/>
                          </a:solidFill>
                          <a:latin typeface="Verdana"/>
                          <a:cs typeface="Verdana"/>
                        </a:rPr>
                        <a:t>la</a:t>
                      </a:r>
                      <a:r>
                        <a:rPr sz="800" spc="-5" dirty="0">
                          <a:solidFill>
                            <a:srgbClr val="333333"/>
                          </a:solidFill>
                          <a:latin typeface="Verdana"/>
                          <a:cs typeface="Verdana"/>
                        </a:rPr>
                        <a:t> información</a:t>
                      </a:r>
                      <a:r>
                        <a:rPr sz="800" spc="-10" dirty="0">
                          <a:solidFill>
                            <a:srgbClr val="333333"/>
                          </a:solidFill>
                          <a:latin typeface="Verdana"/>
                          <a:cs typeface="Verdana"/>
                        </a:rPr>
                        <a:t> </a:t>
                      </a:r>
                      <a:r>
                        <a:rPr sz="800" spc="-5" dirty="0">
                          <a:solidFill>
                            <a:srgbClr val="333333"/>
                          </a:solidFill>
                          <a:latin typeface="Verdana"/>
                          <a:cs typeface="Verdana"/>
                        </a:rPr>
                        <a:t>contenida en</a:t>
                      </a:r>
                      <a:r>
                        <a:rPr sz="800" spc="-10" dirty="0">
                          <a:solidFill>
                            <a:srgbClr val="333333"/>
                          </a:solidFill>
                          <a:latin typeface="Verdana"/>
                          <a:cs typeface="Verdana"/>
                        </a:rPr>
                        <a:t> </a:t>
                      </a:r>
                      <a:r>
                        <a:rPr sz="800" dirty="0">
                          <a:solidFill>
                            <a:srgbClr val="333333"/>
                          </a:solidFill>
                          <a:latin typeface="Verdana"/>
                          <a:cs typeface="Verdana"/>
                        </a:rPr>
                        <a:t>la</a:t>
                      </a:r>
                      <a:r>
                        <a:rPr sz="800" spc="-5" dirty="0">
                          <a:solidFill>
                            <a:srgbClr val="333333"/>
                          </a:solidFill>
                          <a:latin typeface="Verdana"/>
                          <a:cs typeface="Verdana"/>
                        </a:rPr>
                        <a:t> </a:t>
                      </a:r>
                      <a:r>
                        <a:rPr sz="800" dirty="0">
                          <a:solidFill>
                            <a:srgbClr val="333333"/>
                          </a:solidFill>
                          <a:latin typeface="Verdana"/>
                          <a:cs typeface="Verdana"/>
                        </a:rPr>
                        <a:t>misma.</a:t>
                      </a:r>
                      <a:endParaRPr sz="800" dirty="0">
                        <a:latin typeface="Verdana"/>
                        <a:cs typeface="Verdana"/>
                      </a:endParaRPr>
                    </a:p>
                  </a:txBody>
                  <a:tcPr marL="0" marR="0" marT="285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r h="360925">
                <a:tc>
                  <a:txBody>
                    <a:bodyPr/>
                    <a:lstStyle/>
                    <a:p>
                      <a:pPr>
                        <a:lnSpc>
                          <a:spcPct val="100000"/>
                        </a:lnSpc>
                        <a:spcBef>
                          <a:spcPts val="10"/>
                        </a:spcBef>
                      </a:pPr>
                      <a:endParaRPr sz="800">
                        <a:latin typeface="Times New Roman"/>
                        <a:cs typeface="Times New Roman"/>
                      </a:endParaRPr>
                    </a:p>
                    <a:p>
                      <a:pPr marL="88265">
                        <a:lnSpc>
                          <a:spcPct val="100000"/>
                        </a:lnSpc>
                      </a:pPr>
                      <a:r>
                        <a:rPr sz="800" b="1" dirty="0">
                          <a:latin typeface="Verdana"/>
                          <a:cs typeface="Verdana"/>
                        </a:rPr>
                        <a:t>ET</a:t>
                      </a:r>
                      <a:endParaRPr sz="800">
                        <a:latin typeface="Verdana"/>
                        <a:cs typeface="Verdana"/>
                      </a:endParaRPr>
                    </a:p>
                  </a:txBody>
                  <a:tcPr marL="0" marR="0" marT="81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20"/>
                        </a:spcBef>
                      </a:pPr>
                      <a:endParaRPr sz="800" dirty="0">
                        <a:latin typeface="Times New Roman"/>
                        <a:cs typeface="Times New Roman"/>
                      </a:endParaRPr>
                    </a:p>
                    <a:p>
                      <a:pPr marL="68580" marR="125095">
                        <a:lnSpc>
                          <a:spcPct val="101099"/>
                        </a:lnSpc>
                      </a:pPr>
                      <a:r>
                        <a:rPr sz="800" spc="-5" dirty="0">
                          <a:solidFill>
                            <a:srgbClr val="333333"/>
                          </a:solidFill>
                          <a:latin typeface="Verdana"/>
                          <a:cs typeface="Verdana"/>
                        </a:rPr>
                        <a:t>Euroopa</a:t>
                      </a:r>
                      <a:r>
                        <a:rPr sz="800" spc="5" dirty="0">
                          <a:solidFill>
                            <a:srgbClr val="333333"/>
                          </a:solidFill>
                          <a:latin typeface="Verdana"/>
                          <a:cs typeface="Verdana"/>
                        </a:rPr>
                        <a:t> </a:t>
                      </a:r>
                      <a:r>
                        <a:rPr sz="800" dirty="0">
                          <a:solidFill>
                            <a:srgbClr val="333333"/>
                          </a:solidFill>
                          <a:latin typeface="Verdana"/>
                          <a:cs typeface="Verdana"/>
                        </a:rPr>
                        <a:t>Komisjoni</a:t>
                      </a:r>
                      <a:r>
                        <a:rPr sz="800" spc="10" dirty="0">
                          <a:solidFill>
                            <a:srgbClr val="333333"/>
                          </a:solidFill>
                          <a:latin typeface="Verdana"/>
                          <a:cs typeface="Verdana"/>
                        </a:rPr>
                        <a:t> </a:t>
                      </a:r>
                      <a:r>
                        <a:rPr sz="800" spc="-5" dirty="0">
                          <a:solidFill>
                            <a:srgbClr val="333333"/>
                          </a:solidFill>
                          <a:latin typeface="Verdana"/>
                          <a:cs typeface="Verdana"/>
                        </a:rPr>
                        <a:t>toetus</a:t>
                      </a:r>
                      <a:r>
                        <a:rPr sz="800" spc="10" dirty="0">
                          <a:solidFill>
                            <a:srgbClr val="333333"/>
                          </a:solidFill>
                          <a:latin typeface="Verdana"/>
                          <a:cs typeface="Verdana"/>
                        </a:rPr>
                        <a:t> </a:t>
                      </a:r>
                      <a:r>
                        <a:rPr sz="800" spc="-5" dirty="0">
                          <a:solidFill>
                            <a:srgbClr val="333333"/>
                          </a:solidFill>
                          <a:latin typeface="Verdana"/>
                          <a:cs typeface="Verdana"/>
                        </a:rPr>
                        <a:t>käesoleva</a:t>
                      </a:r>
                      <a:r>
                        <a:rPr sz="800" spc="5" dirty="0">
                          <a:solidFill>
                            <a:srgbClr val="333333"/>
                          </a:solidFill>
                          <a:latin typeface="Verdana"/>
                          <a:cs typeface="Verdana"/>
                        </a:rPr>
                        <a:t> </a:t>
                      </a:r>
                      <a:r>
                        <a:rPr sz="800" spc="-5" dirty="0">
                          <a:solidFill>
                            <a:srgbClr val="333333"/>
                          </a:solidFill>
                          <a:latin typeface="Verdana"/>
                          <a:cs typeface="Verdana"/>
                        </a:rPr>
                        <a:t>väljaande</a:t>
                      </a:r>
                      <a:r>
                        <a:rPr sz="800" spc="5" dirty="0">
                          <a:solidFill>
                            <a:srgbClr val="333333"/>
                          </a:solidFill>
                          <a:latin typeface="Verdana"/>
                          <a:cs typeface="Verdana"/>
                        </a:rPr>
                        <a:t> </a:t>
                      </a:r>
                      <a:r>
                        <a:rPr sz="800" spc="-5" dirty="0">
                          <a:solidFill>
                            <a:srgbClr val="333333"/>
                          </a:solidFill>
                          <a:latin typeface="Verdana"/>
                          <a:cs typeface="Verdana"/>
                        </a:rPr>
                        <a:t>koostamisele</a:t>
                      </a:r>
                      <a:r>
                        <a:rPr sz="800" spc="10" dirty="0">
                          <a:solidFill>
                            <a:srgbClr val="333333"/>
                          </a:solidFill>
                          <a:latin typeface="Verdana"/>
                          <a:cs typeface="Verdana"/>
                        </a:rPr>
                        <a:t> </a:t>
                      </a:r>
                      <a:r>
                        <a:rPr sz="800" spc="-5" dirty="0">
                          <a:solidFill>
                            <a:srgbClr val="333333"/>
                          </a:solidFill>
                          <a:latin typeface="Verdana"/>
                          <a:cs typeface="Verdana"/>
                        </a:rPr>
                        <a:t>ei</a:t>
                      </a:r>
                      <a:r>
                        <a:rPr sz="800" spc="10" dirty="0">
                          <a:solidFill>
                            <a:srgbClr val="333333"/>
                          </a:solidFill>
                          <a:latin typeface="Verdana"/>
                          <a:cs typeface="Verdana"/>
                        </a:rPr>
                        <a:t> </a:t>
                      </a:r>
                      <a:r>
                        <a:rPr sz="800" spc="-5" dirty="0">
                          <a:solidFill>
                            <a:srgbClr val="333333"/>
                          </a:solidFill>
                          <a:latin typeface="Verdana"/>
                          <a:cs typeface="Verdana"/>
                        </a:rPr>
                        <a:t>tähenda</a:t>
                      </a:r>
                      <a:r>
                        <a:rPr sz="800" spc="10" dirty="0">
                          <a:solidFill>
                            <a:srgbClr val="333333"/>
                          </a:solidFill>
                          <a:latin typeface="Verdana"/>
                          <a:cs typeface="Verdana"/>
                        </a:rPr>
                        <a:t> </a:t>
                      </a:r>
                      <a:r>
                        <a:rPr sz="800" spc="-5" dirty="0">
                          <a:solidFill>
                            <a:srgbClr val="333333"/>
                          </a:solidFill>
                          <a:latin typeface="Verdana"/>
                          <a:cs typeface="Verdana"/>
                        </a:rPr>
                        <a:t>väljaandes</a:t>
                      </a:r>
                      <a:r>
                        <a:rPr sz="800" spc="5" dirty="0">
                          <a:solidFill>
                            <a:srgbClr val="333333"/>
                          </a:solidFill>
                          <a:latin typeface="Verdana"/>
                          <a:cs typeface="Verdana"/>
                        </a:rPr>
                        <a:t> </a:t>
                      </a:r>
                      <a:r>
                        <a:rPr sz="800" spc="-5" dirty="0">
                          <a:solidFill>
                            <a:srgbClr val="333333"/>
                          </a:solidFill>
                          <a:latin typeface="Verdana"/>
                          <a:cs typeface="Verdana"/>
                        </a:rPr>
                        <a:t>esitatud</a:t>
                      </a:r>
                      <a:r>
                        <a:rPr sz="800" spc="5" dirty="0">
                          <a:solidFill>
                            <a:srgbClr val="333333"/>
                          </a:solidFill>
                          <a:latin typeface="Verdana"/>
                          <a:cs typeface="Verdana"/>
                        </a:rPr>
                        <a:t> </a:t>
                      </a:r>
                      <a:r>
                        <a:rPr sz="800" dirty="0">
                          <a:solidFill>
                            <a:srgbClr val="333333"/>
                          </a:solidFill>
                          <a:latin typeface="Verdana"/>
                          <a:cs typeface="Verdana"/>
                        </a:rPr>
                        <a:t>sisu </a:t>
                      </a:r>
                      <a:r>
                        <a:rPr sz="800" spc="-5" dirty="0">
                          <a:solidFill>
                            <a:srgbClr val="333333"/>
                          </a:solidFill>
                          <a:latin typeface="Verdana"/>
                          <a:cs typeface="Verdana"/>
                        </a:rPr>
                        <a:t>kinnitamist. </a:t>
                      </a:r>
                      <a:r>
                        <a:rPr sz="800" spc="-300" dirty="0">
                          <a:solidFill>
                            <a:srgbClr val="333333"/>
                          </a:solidFill>
                          <a:latin typeface="Verdana"/>
                          <a:cs typeface="Verdana"/>
                        </a:rPr>
                        <a:t> </a:t>
                      </a:r>
                      <a:r>
                        <a:rPr sz="800" spc="-5" dirty="0">
                          <a:solidFill>
                            <a:srgbClr val="333333"/>
                          </a:solidFill>
                          <a:latin typeface="Verdana"/>
                          <a:cs typeface="Verdana"/>
                        </a:rPr>
                        <a:t>Väljaandes</a:t>
                      </a:r>
                      <a:r>
                        <a:rPr sz="800" dirty="0">
                          <a:solidFill>
                            <a:srgbClr val="333333"/>
                          </a:solidFill>
                          <a:latin typeface="Verdana"/>
                          <a:cs typeface="Verdana"/>
                        </a:rPr>
                        <a:t> </a:t>
                      </a:r>
                      <a:r>
                        <a:rPr sz="800" spc="-5" dirty="0">
                          <a:solidFill>
                            <a:srgbClr val="333333"/>
                          </a:solidFill>
                          <a:latin typeface="Verdana"/>
                          <a:cs typeface="Verdana"/>
                        </a:rPr>
                        <a:t>esitatud</a:t>
                      </a:r>
                      <a:r>
                        <a:rPr sz="800" spc="5" dirty="0">
                          <a:solidFill>
                            <a:srgbClr val="333333"/>
                          </a:solidFill>
                          <a:latin typeface="Verdana"/>
                          <a:cs typeface="Verdana"/>
                        </a:rPr>
                        <a:t> </a:t>
                      </a:r>
                      <a:r>
                        <a:rPr sz="800" dirty="0">
                          <a:solidFill>
                            <a:srgbClr val="333333"/>
                          </a:solidFill>
                          <a:latin typeface="Verdana"/>
                          <a:cs typeface="Verdana"/>
                        </a:rPr>
                        <a:t>sisu</a:t>
                      </a:r>
                      <a:r>
                        <a:rPr sz="800" spc="-5" dirty="0">
                          <a:solidFill>
                            <a:srgbClr val="333333"/>
                          </a:solidFill>
                          <a:latin typeface="Verdana"/>
                          <a:cs typeface="Verdana"/>
                        </a:rPr>
                        <a:t> peegeldab</a:t>
                      </a:r>
                      <a:r>
                        <a:rPr sz="800" spc="10" dirty="0">
                          <a:solidFill>
                            <a:srgbClr val="333333"/>
                          </a:solidFill>
                          <a:latin typeface="Verdana"/>
                          <a:cs typeface="Verdana"/>
                        </a:rPr>
                        <a:t> </a:t>
                      </a:r>
                      <a:r>
                        <a:rPr sz="800" spc="-5" dirty="0">
                          <a:solidFill>
                            <a:srgbClr val="333333"/>
                          </a:solidFill>
                          <a:latin typeface="Verdana"/>
                          <a:cs typeface="Verdana"/>
                        </a:rPr>
                        <a:t>vaid</a:t>
                      </a:r>
                      <a:r>
                        <a:rPr sz="800" spc="5" dirty="0">
                          <a:solidFill>
                            <a:srgbClr val="333333"/>
                          </a:solidFill>
                          <a:latin typeface="Verdana"/>
                          <a:cs typeface="Verdana"/>
                        </a:rPr>
                        <a:t> </a:t>
                      </a:r>
                      <a:r>
                        <a:rPr sz="800" spc="-5" dirty="0">
                          <a:solidFill>
                            <a:srgbClr val="333333"/>
                          </a:solidFill>
                          <a:latin typeface="Verdana"/>
                          <a:cs typeface="Verdana"/>
                        </a:rPr>
                        <a:t>autorite</a:t>
                      </a:r>
                      <a:r>
                        <a:rPr sz="800" spc="5" dirty="0">
                          <a:solidFill>
                            <a:srgbClr val="333333"/>
                          </a:solidFill>
                          <a:latin typeface="Verdana"/>
                          <a:cs typeface="Verdana"/>
                        </a:rPr>
                        <a:t> </a:t>
                      </a:r>
                      <a:r>
                        <a:rPr sz="800" spc="-5" dirty="0">
                          <a:solidFill>
                            <a:srgbClr val="333333"/>
                          </a:solidFill>
                          <a:latin typeface="Verdana"/>
                          <a:cs typeface="Verdana"/>
                        </a:rPr>
                        <a:t>seisukohti.</a:t>
                      </a:r>
                      <a:r>
                        <a:rPr sz="800" dirty="0">
                          <a:solidFill>
                            <a:srgbClr val="333333"/>
                          </a:solidFill>
                          <a:latin typeface="Verdana"/>
                          <a:cs typeface="Verdana"/>
                        </a:rPr>
                        <a:t> </a:t>
                      </a:r>
                      <a:r>
                        <a:rPr sz="800" spc="-5" dirty="0">
                          <a:solidFill>
                            <a:srgbClr val="333333"/>
                          </a:solidFill>
                          <a:latin typeface="Verdana"/>
                          <a:cs typeface="Verdana"/>
                        </a:rPr>
                        <a:t>Euroopa</a:t>
                      </a:r>
                      <a:r>
                        <a:rPr sz="800" spc="5" dirty="0">
                          <a:solidFill>
                            <a:srgbClr val="333333"/>
                          </a:solidFill>
                          <a:latin typeface="Verdana"/>
                          <a:cs typeface="Verdana"/>
                        </a:rPr>
                        <a:t> </a:t>
                      </a:r>
                      <a:r>
                        <a:rPr sz="800" spc="-5" dirty="0">
                          <a:solidFill>
                            <a:srgbClr val="333333"/>
                          </a:solidFill>
                          <a:latin typeface="Verdana"/>
                          <a:cs typeface="Verdana"/>
                        </a:rPr>
                        <a:t>Komisjon</a:t>
                      </a:r>
                      <a:r>
                        <a:rPr sz="800" dirty="0">
                          <a:solidFill>
                            <a:srgbClr val="333333"/>
                          </a:solidFill>
                          <a:latin typeface="Verdana"/>
                          <a:cs typeface="Verdana"/>
                        </a:rPr>
                        <a:t> ei</a:t>
                      </a:r>
                      <a:r>
                        <a:rPr sz="800" spc="10" dirty="0">
                          <a:solidFill>
                            <a:srgbClr val="333333"/>
                          </a:solidFill>
                          <a:latin typeface="Verdana"/>
                          <a:cs typeface="Verdana"/>
                        </a:rPr>
                        <a:t> </a:t>
                      </a:r>
                      <a:r>
                        <a:rPr sz="800" spc="-5" dirty="0">
                          <a:solidFill>
                            <a:srgbClr val="333333"/>
                          </a:solidFill>
                          <a:latin typeface="Verdana"/>
                          <a:cs typeface="Verdana"/>
                        </a:rPr>
                        <a:t>vastuta</a:t>
                      </a:r>
                      <a:r>
                        <a:rPr sz="800" spc="5" dirty="0">
                          <a:solidFill>
                            <a:srgbClr val="333333"/>
                          </a:solidFill>
                          <a:latin typeface="Verdana"/>
                          <a:cs typeface="Verdana"/>
                        </a:rPr>
                        <a:t> </a:t>
                      </a:r>
                      <a:r>
                        <a:rPr sz="800" dirty="0">
                          <a:solidFill>
                            <a:srgbClr val="333333"/>
                          </a:solidFill>
                          <a:latin typeface="Verdana"/>
                          <a:cs typeface="Verdana"/>
                        </a:rPr>
                        <a:t>selles</a:t>
                      </a:r>
                      <a:r>
                        <a:rPr sz="800" spc="5" dirty="0">
                          <a:solidFill>
                            <a:srgbClr val="333333"/>
                          </a:solidFill>
                          <a:latin typeface="Verdana"/>
                          <a:cs typeface="Verdana"/>
                        </a:rPr>
                        <a:t> </a:t>
                      </a:r>
                      <a:r>
                        <a:rPr sz="800" spc="-5" dirty="0">
                          <a:solidFill>
                            <a:srgbClr val="333333"/>
                          </a:solidFill>
                          <a:latin typeface="Verdana"/>
                          <a:cs typeface="Verdana"/>
                        </a:rPr>
                        <a:t>sisalduva </a:t>
                      </a:r>
                      <a:r>
                        <a:rPr sz="800" dirty="0">
                          <a:solidFill>
                            <a:srgbClr val="333333"/>
                          </a:solidFill>
                          <a:latin typeface="Verdana"/>
                          <a:cs typeface="Verdana"/>
                        </a:rPr>
                        <a:t> teabe</a:t>
                      </a:r>
                      <a:r>
                        <a:rPr sz="800" spc="-5" dirty="0">
                          <a:solidFill>
                            <a:srgbClr val="333333"/>
                          </a:solidFill>
                          <a:latin typeface="Verdana"/>
                          <a:cs typeface="Verdana"/>
                        </a:rPr>
                        <a:t> kasutamise</a:t>
                      </a:r>
                      <a:r>
                        <a:rPr sz="800" dirty="0">
                          <a:solidFill>
                            <a:srgbClr val="333333"/>
                          </a:solidFill>
                          <a:latin typeface="Verdana"/>
                          <a:cs typeface="Verdana"/>
                        </a:rPr>
                        <a:t> </a:t>
                      </a:r>
                      <a:r>
                        <a:rPr sz="800" spc="-5" dirty="0">
                          <a:solidFill>
                            <a:srgbClr val="333333"/>
                          </a:solidFill>
                          <a:latin typeface="Verdana"/>
                          <a:cs typeface="Verdana"/>
                        </a:rPr>
                        <a:t>eest.</a:t>
                      </a:r>
                      <a:endParaRPr sz="800" dirty="0">
                        <a:latin typeface="Verdana"/>
                        <a:cs typeface="Verdana"/>
                      </a:endParaRPr>
                    </a:p>
                  </a:txBody>
                  <a:tcPr marL="0" marR="0" marT="162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7"/>
                  </a:ext>
                </a:extLst>
              </a:tr>
              <a:tr h="362657">
                <a:tc>
                  <a:txBody>
                    <a:bodyPr/>
                    <a:lstStyle/>
                    <a:p>
                      <a:pPr>
                        <a:lnSpc>
                          <a:spcPct val="100000"/>
                        </a:lnSpc>
                        <a:spcBef>
                          <a:spcPts val="20"/>
                        </a:spcBef>
                      </a:pPr>
                      <a:endParaRPr sz="800">
                        <a:latin typeface="Times New Roman"/>
                        <a:cs typeface="Times New Roman"/>
                      </a:endParaRPr>
                    </a:p>
                    <a:p>
                      <a:pPr marL="98425">
                        <a:lnSpc>
                          <a:spcPct val="100000"/>
                        </a:lnSpc>
                      </a:pPr>
                      <a:r>
                        <a:rPr sz="800" b="1" dirty="0">
                          <a:latin typeface="Verdana"/>
                          <a:cs typeface="Verdana"/>
                        </a:rPr>
                        <a:t>FI</a:t>
                      </a:r>
                      <a:endParaRPr sz="800">
                        <a:latin typeface="Verdana"/>
                        <a:cs typeface="Verdana"/>
                      </a:endParaRPr>
                    </a:p>
                  </a:txBody>
                  <a:tcPr marL="0" marR="0" marT="162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15"/>
                        </a:spcBef>
                      </a:pPr>
                      <a:endParaRPr sz="800" dirty="0">
                        <a:latin typeface="Times New Roman"/>
                        <a:cs typeface="Times New Roman"/>
                      </a:endParaRPr>
                    </a:p>
                    <a:p>
                      <a:pPr marL="68580" marR="78105" algn="just">
                        <a:lnSpc>
                          <a:spcPct val="101699"/>
                        </a:lnSpc>
                      </a:pPr>
                      <a:r>
                        <a:rPr sz="800" spc="-5" dirty="0">
                          <a:solidFill>
                            <a:srgbClr val="333333"/>
                          </a:solidFill>
                          <a:latin typeface="Verdana"/>
                          <a:cs typeface="Verdana"/>
                        </a:rPr>
                        <a:t>Euroopan </a:t>
                      </a:r>
                      <a:r>
                        <a:rPr sz="800" dirty="0">
                          <a:solidFill>
                            <a:srgbClr val="333333"/>
                          </a:solidFill>
                          <a:latin typeface="Verdana"/>
                          <a:cs typeface="Verdana"/>
                        </a:rPr>
                        <a:t>komission </a:t>
                      </a:r>
                      <a:r>
                        <a:rPr sz="800" spc="-5" dirty="0">
                          <a:solidFill>
                            <a:srgbClr val="333333"/>
                          </a:solidFill>
                          <a:latin typeface="Verdana"/>
                          <a:cs typeface="Verdana"/>
                        </a:rPr>
                        <a:t>tuki </a:t>
                      </a:r>
                      <a:r>
                        <a:rPr sz="800" dirty="0">
                          <a:solidFill>
                            <a:srgbClr val="333333"/>
                          </a:solidFill>
                          <a:latin typeface="Verdana"/>
                          <a:cs typeface="Verdana"/>
                        </a:rPr>
                        <a:t>tämän </a:t>
                      </a:r>
                      <a:r>
                        <a:rPr sz="800" spc="-5" dirty="0">
                          <a:solidFill>
                            <a:srgbClr val="333333"/>
                          </a:solidFill>
                          <a:latin typeface="Verdana"/>
                          <a:cs typeface="Verdana"/>
                        </a:rPr>
                        <a:t>julkaisun tuottamiseen </a:t>
                      </a:r>
                      <a:r>
                        <a:rPr sz="800" dirty="0">
                          <a:solidFill>
                            <a:srgbClr val="333333"/>
                          </a:solidFill>
                          <a:latin typeface="Verdana"/>
                          <a:cs typeface="Verdana"/>
                        </a:rPr>
                        <a:t>ei </a:t>
                      </a:r>
                      <a:r>
                        <a:rPr sz="800" spc="-5" dirty="0">
                          <a:solidFill>
                            <a:srgbClr val="333333"/>
                          </a:solidFill>
                          <a:latin typeface="Verdana"/>
                          <a:cs typeface="Verdana"/>
                        </a:rPr>
                        <a:t>tarkoita sitä, </a:t>
                      </a:r>
                      <a:r>
                        <a:rPr sz="800" dirty="0">
                          <a:solidFill>
                            <a:srgbClr val="333333"/>
                          </a:solidFill>
                          <a:latin typeface="Verdana"/>
                          <a:cs typeface="Verdana"/>
                        </a:rPr>
                        <a:t>että </a:t>
                      </a:r>
                      <a:r>
                        <a:rPr sz="800" spc="-5" dirty="0">
                          <a:solidFill>
                            <a:srgbClr val="333333"/>
                          </a:solidFill>
                          <a:latin typeface="Verdana"/>
                          <a:cs typeface="Verdana"/>
                        </a:rPr>
                        <a:t>sisältö, joka kuvastaa pelkästään </a:t>
                      </a:r>
                      <a:r>
                        <a:rPr sz="800" dirty="0">
                          <a:solidFill>
                            <a:srgbClr val="333333"/>
                          </a:solidFill>
                          <a:latin typeface="Verdana"/>
                          <a:cs typeface="Verdana"/>
                        </a:rPr>
                        <a:t> </a:t>
                      </a:r>
                      <a:r>
                        <a:rPr sz="800" spc="-5" dirty="0">
                          <a:solidFill>
                            <a:srgbClr val="333333"/>
                          </a:solidFill>
                          <a:latin typeface="Verdana"/>
                          <a:cs typeface="Verdana"/>
                        </a:rPr>
                        <a:t>tekijöiden näkemyksiä, </a:t>
                      </a:r>
                      <a:r>
                        <a:rPr sz="800" dirty="0">
                          <a:solidFill>
                            <a:srgbClr val="333333"/>
                          </a:solidFill>
                          <a:latin typeface="Verdana"/>
                          <a:cs typeface="Verdana"/>
                        </a:rPr>
                        <a:t>saa </a:t>
                      </a:r>
                      <a:r>
                        <a:rPr sz="800" spc="-5" dirty="0">
                          <a:solidFill>
                            <a:srgbClr val="333333"/>
                          </a:solidFill>
                          <a:latin typeface="Verdana"/>
                          <a:cs typeface="Verdana"/>
                        </a:rPr>
                        <a:t>kannatusta, eikä komissiota voida saattaa vastuuseen niiden </a:t>
                      </a:r>
                      <a:r>
                        <a:rPr sz="800" dirty="0">
                          <a:solidFill>
                            <a:srgbClr val="333333"/>
                          </a:solidFill>
                          <a:latin typeface="Verdana"/>
                          <a:cs typeface="Verdana"/>
                        </a:rPr>
                        <a:t>sisältämien </a:t>
                      </a:r>
                      <a:r>
                        <a:rPr sz="800" spc="-5" dirty="0">
                          <a:solidFill>
                            <a:srgbClr val="333333"/>
                          </a:solidFill>
                          <a:latin typeface="Verdana"/>
                          <a:cs typeface="Verdana"/>
                        </a:rPr>
                        <a:t>tietojen </a:t>
                      </a:r>
                      <a:r>
                        <a:rPr sz="800" dirty="0">
                          <a:solidFill>
                            <a:srgbClr val="333333"/>
                          </a:solidFill>
                          <a:latin typeface="Verdana"/>
                          <a:cs typeface="Verdana"/>
                        </a:rPr>
                        <a:t> </a:t>
                      </a:r>
                      <a:r>
                        <a:rPr sz="800" spc="-5" dirty="0">
                          <a:solidFill>
                            <a:srgbClr val="333333"/>
                          </a:solidFill>
                          <a:latin typeface="Verdana"/>
                          <a:cs typeface="Verdana"/>
                        </a:rPr>
                        <a:t>mahdollisesta</a:t>
                      </a:r>
                      <a:r>
                        <a:rPr sz="800" spc="-10" dirty="0">
                          <a:solidFill>
                            <a:srgbClr val="333333"/>
                          </a:solidFill>
                          <a:latin typeface="Verdana"/>
                          <a:cs typeface="Verdana"/>
                        </a:rPr>
                        <a:t> </a:t>
                      </a:r>
                      <a:r>
                        <a:rPr sz="800" spc="-5" dirty="0">
                          <a:solidFill>
                            <a:srgbClr val="333333"/>
                          </a:solidFill>
                          <a:latin typeface="Verdana"/>
                          <a:cs typeface="Verdana"/>
                        </a:rPr>
                        <a:t>käytöstä.</a:t>
                      </a:r>
                      <a:endParaRPr sz="800" dirty="0">
                        <a:latin typeface="Verdana"/>
                        <a:cs typeface="Verdana"/>
                      </a:endParaRPr>
                    </a:p>
                  </a:txBody>
                  <a:tcPr marL="0" marR="0" marT="122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8"/>
                  </a:ext>
                </a:extLst>
              </a:tr>
              <a:tr h="485499">
                <a:tc>
                  <a:txBody>
                    <a:bodyPr/>
                    <a:lstStyle/>
                    <a:p>
                      <a:pPr>
                        <a:lnSpc>
                          <a:spcPct val="100000"/>
                        </a:lnSpc>
                        <a:spcBef>
                          <a:spcPts val="25"/>
                        </a:spcBef>
                      </a:pPr>
                      <a:endParaRPr sz="800">
                        <a:latin typeface="Times New Roman"/>
                        <a:cs typeface="Times New Roman"/>
                      </a:endParaRPr>
                    </a:p>
                    <a:p>
                      <a:pPr marL="83820">
                        <a:lnSpc>
                          <a:spcPct val="100000"/>
                        </a:lnSpc>
                      </a:pPr>
                      <a:r>
                        <a:rPr sz="800" b="1" dirty="0">
                          <a:latin typeface="Verdana"/>
                          <a:cs typeface="Verdana"/>
                        </a:rPr>
                        <a:t>FR</a:t>
                      </a:r>
                      <a:endParaRPr sz="800">
                        <a:latin typeface="Verdana"/>
                        <a:cs typeface="Verdana"/>
                      </a:endParaRPr>
                    </a:p>
                  </a:txBody>
                  <a:tcPr marL="0" marR="0" marT="203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35"/>
                        </a:spcBef>
                      </a:pPr>
                      <a:endParaRPr sz="800" dirty="0">
                        <a:latin typeface="Times New Roman"/>
                        <a:cs typeface="Times New Roman"/>
                      </a:endParaRPr>
                    </a:p>
                    <a:p>
                      <a:pPr marL="68580" marR="217804">
                        <a:lnSpc>
                          <a:spcPct val="101099"/>
                        </a:lnSpc>
                      </a:pPr>
                      <a:r>
                        <a:rPr sz="800" dirty="0">
                          <a:solidFill>
                            <a:srgbClr val="333333"/>
                          </a:solidFill>
                          <a:latin typeface="Verdana"/>
                          <a:cs typeface="Verdana"/>
                        </a:rPr>
                        <a:t>Le </a:t>
                      </a:r>
                      <a:r>
                        <a:rPr sz="800" spc="-5" dirty="0">
                          <a:solidFill>
                            <a:srgbClr val="333333"/>
                          </a:solidFill>
                          <a:latin typeface="Verdana"/>
                          <a:cs typeface="Verdana"/>
                        </a:rPr>
                        <a:t>soutien </a:t>
                      </a:r>
                      <a:r>
                        <a:rPr sz="800" dirty="0">
                          <a:solidFill>
                            <a:srgbClr val="333333"/>
                          </a:solidFill>
                          <a:latin typeface="Verdana"/>
                          <a:cs typeface="Verdana"/>
                        </a:rPr>
                        <a:t>de la </a:t>
                      </a:r>
                      <a:r>
                        <a:rPr sz="800" spc="-5" dirty="0">
                          <a:solidFill>
                            <a:srgbClr val="333333"/>
                          </a:solidFill>
                          <a:latin typeface="Verdana"/>
                          <a:cs typeface="Verdana"/>
                        </a:rPr>
                        <a:t>Commission européenne </a:t>
                      </a:r>
                      <a:r>
                        <a:rPr sz="800" dirty="0">
                          <a:solidFill>
                            <a:srgbClr val="333333"/>
                          </a:solidFill>
                          <a:latin typeface="Verdana"/>
                          <a:cs typeface="Verdana"/>
                        </a:rPr>
                        <a:t>à la </a:t>
                      </a:r>
                      <a:r>
                        <a:rPr sz="800" spc="-5" dirty="0">
                          <a:solidFill>
                            <a:srgbClr val="333333"/>
                          </a:solidFill>
                          <a:latin typeface="Verdana"/>
                          <a:cs typeface="Verdana"/>
                        </a:rPr>
                        <a:t>production </a:t>
                      </a:r>
                      <a:r>
                        <a:rPr sz="800" dirty="0">
                          <a:solidFill>
                            <a:srgbClr val="333333"/>
                          </a:solidFill>
                          <a:latin typeface="Verdana"/>
                          <a:cs typeface="Verdana"/>
                        </a:rPr>
                        <a:t>de </a:t>
                      </a:r>
                      <a:r>
                        <a:rPr sz="800" spc="-5" dirty="0">
                          <a:solidFill>
                            <a:srgbClr val="333333"/>
                          </a:solidFill>
                          <a:latin typeface="Verdana"/>
                          <a:cs typeface="Verdana"/>
                        </a:rPr>
                        <a:t>cette publication ne constitue </a:t>
                      </a:r>
                      <a:r>
                        <a:rPr sz="800" dirty="0">
                          <a:solidFill>
                            <a:srgbClr val="333333"/>
                          </a:solidFill>
                          <a:latin typeface="Verdana"/>
                          <a:cs typeface="Verdana"/>
                        </a:rPr>
                        <a:t>pas </a:t>
                      </a:r>
                      <a:r>
                        <a:rPr sz="800" spc="-10" dirty="0">
                          <a:solidFill>
                            <a:srgbClr val="333333"/>
                          </a:solidFill>
                          <a:latin typeface="Verdana"/>
                          <a:cs typeface="Verdana"/>
                        </a:rPr>
                        <a:t>une </a:t>
                      </a:r>
                      <a:r>
                        <a:rPr sz="800" spc="-5" dirty="0">
                          <a:solidFill>
                            <a:srgbClr val="333333"/>
                          </a:solidFill>
                          <a:latin typeface="Verdana"/>
                          <a:cs typeface="Verdana"/>
                        </a:rPr>
                        <a:t> approbation </a:t>
                      </a:r>
                      <a:r>
                        <a:rPr sz="800" dirty="0">
                          <a:solidFill>
                            <a:srgbClr val="333333"/>
                          </a:solidFill>
                          <a:latin typeface="Verdana"/>
                          <a:cs typeface="Verdana"/>
                        </a:rPr>
                        <a:t>du </a:t>
                      </a:r>
                      <a:r>
                        <a:rPr sz="800" spc="-5" dirty="0">
                          <a:solidFill>
                            <a:srgbClr val="333333"/>
                          </a:solidFill>
                          <a:latin typeface="Verdana"/>
                          <a:cs typeface="Verdana"/>
                        </a:rPr>
                        <a:t>contenu, </a:t>
                      </a:r>
                      <a:r>
                        <a:rPr sz="800" dirty="0">
                          <a:solidFill>
                            <a:srgbClr val="333333"/>
                          </a:solidFill>
                          <a:latin typeface="Verdana"/>
                          <a:cs typeface="Verdana"/>
                        </a:rPr>
                        <a:t>qui </a:t>
                      </a:r>
                      <a:r>
                        <a:rPr sz="800" spc="-5" dirty="0">
                          <a:solidFill>
                            <a:srgbClr val="333333"/>
                          </a:solidFill>
                          <a:latin typeface="Verdana"/>
                          <a:cs typeface="Verdana"/>
                        </a:rPr>
                        <a:t>reflète uniquement </a:t>
                      </a:r>
                      <a:r>
                        <a:rPr sz="800" dirty="0">
                          <a:solidFill>
                            <a:srgbClr val="333333"/>
                          </a:solidFill>
                          <a:latin typeface="Verdana"/>
                          <a:cs typeface="Verdana"/>
                        </a:rPr>
                        <a:t>le </a:t>
                      </a:r>
                      <a:r>
                        <a:rPr sz="800" spc="-5" dirty="0">
                          <a:solidFill>
                            <a:srgbClr val="333333"/>
                          </a:solidFill>
                          <a:latin typeface="Verdana"/>
                          <a:cs typeface="Verdana"/>
                        </a:rPr>
                        <a:t>point </a:t>
                      </a:r>
                      <a:r>
                        <a:rPr sz="800" dirty="0">
                          <a:solidFill>
                            <a:srgbClr val="333333"/>
                          </a:solidFill>
                          <a:latin typeface="Verdana"/>
                          <a:cs typeface="Verdana"/>
                        </a:rPr>
                        <a:t>de </a:t>
                      </a:r>
                      <a:r>
                        <a:rPr sz="800" spc="-5" dirty="0">
                          <a:solidFill>
                            <a:srgbClr val="333333"/>
                          </a:solidFill>
                          <a:latin typeface="Verdana"/>
                          <a:cs typeface="Verdana"/>
                        </a:rPr>
                        <a:t>vue </a:t>
                      </a:r>
                      <a:r>
                        <a:rPr sz="800" dirty="0">
                          <a:solidFill>
                            <a:srgbClr val="333333"/>
                          </a:solidFill>
                          <a:latin typeface="Verdana"/>
                          <a:cs typeface="Verdana"/>
                        </a:rPr>
                        <a:t>des </a:t>
                      </a:r>
                      <a:r>
                        <a:rPr sz="800" spc="-5" dirty="0">
                          <a:solidFill>
                            <a:srgbClr val="333333"/>
                          </a:solidFill>
                          <a:latin typeface="Verdana"/>
                          <a:cs typeface="Verdana"/>
                        </a:rPr>
                        <a:t>auteurs, </a:t>
                      </a:r>
                      <a:r>
                        <a:rPr sz="800" dirty="0">
                          <a:solidFill>
                            <a:srgbClr val="333333"/>
                          </a:solidFill>
                          <a:latin typeface="Verdana"/>
                          <a:cs typeface="Verdana"/>
                        </a:rPr>
                        <a:t>et </a:t>
                      </a:r>
                      <a:r>
                        <a:rPr sz="800" spc="5" dirty="0">
                          <a:solidFill>
                            <a:srgbClr val="333333"/>
                          </a:solidFill>
                          <a:latin typeface="Verdana"/>
                          <a:cs typeface="Verdana"/>
                        </a:rPr>
                        <a:t>la </a:t>
                      </a:r>
                      <a:r>
                        <a:rPr sz="800" dirty="0">
                          <a:solidFill>
                            <a:srgbClr val="333333"/>
                          </a:solidFill>
                          <a:latin typeface="Verdana"/>
                          <a:cs typeface="Verdana"/>
                        </a:rPr>
                        <a:t>Commission </a:t>
                      </a:r>
                      <a:r>
                        <a:rPr sz="800" spc="-5" dirty="0">
                          <a:solidFill>
                            <a:srgbClr val="333333"/>
                          </a:solidFill>
                          <a:latin typeface="Verdana"/>
                          <a:cs typeface="Verdana"/>
                        </a:rPr>
                        <a:t>ne peut </a:t>
                      </a:r>
                      <a:r>
                        <a:rPr sz="800" dirty="0">
                          <a:solidFill>
                            <a:srgbClr val="333333"/>
                          </a:solidFill>
                          <a:latin typeface="Verdana"/>
                          <a:cs typeface="Verdana"/>
                        </a:rPr>
                        <a:t>pas </a:t>
                      </a:r>
                      <a:r>
                        <a:rPr sz="800" spc="-305" dirty="0">
                          <a:solidFill>
                            <a:srgbClr val="333333"/>
                          </a:solidFill>
                          <a:latin typeface="Verdana"/>
                          <a:cs typeface="Verdana"/>
                        </a:rPr>
                        <a:t> </a:t>
                      </a:r>
                      <a:r>
                        <a:rPr sz="800" dirty="0">
                          <a:solidFill>
                            <a:srgbClr val="333333"/>
                          </a:solidFill>
                          <a:latin typeface="Verdana"/>
                          <a:cs typeface="Verdana"/>
                        </a:rPr>
                        <a:t>être </a:t>
                      </a:r>
                      <a:r>
                        <a:rPr sz="800" spc="-5" dirty="0">
                          <a:solidFill>
                            <a:srgbClr val="333333"/>
                          </a:solidFill>
                          <a:latin typeface="Verdana"/>
                          <a:cs typeface="Verdana"/>
                        </a:rPr>
                        <a:t>tenue</a:t>
                      </a:r>
                      <a:r>
                        <a:rPr sz="800" dirty="0">
                          <a:solidFill>
                            <a:srgbClr val="333333"/>
                          </a:solidFill>
                          <a:latin typeface="Verdana"/>
                          <a:cs typeface="Verdana"/>
                        </a:rPr>
                        <a:t> </a:t>
                      </a:r>
                      <a:r>
                        <a:rPr sz="800" spc="-5" dirty="0">
                          <a:solidFill>
                            <a:srgbClr val="333333"/>
                          </a:solidFill>
                          <a:latin typeface="Verdana"/>
                          <a:cs typeface="Verdana"/>
                        </a:rPr>
                        <a:t>responsable </a:t>
                      </a:r>
                      <a:r>
                        <a:rPr sz="800" dirty="0">
                          <a:solidFill>
                            <a:srgbClr val="333333"/>
                          </a:solidFill>
                          <a:latin typeface="Verdana"/>
                          <a:cs typeface="Verdana"/>
                        </a:rPr>
                        <a:t>de</a:t>
                      </a:r>
                      <a:r>
                        <a:rPr sz="800" spc="-10" dirty="0">
                          <a:solidFill>
                            <a:srgbClr val="333333"/>
                          </a:solidFill>
                          <a:latin typeface="Verdana"/>
                          <a:cs typeface="Verdana"/>
                        </a:rPr>
                        <a:t> </a:t>
                      </a:r>
                      <a:r>
                        <a:rPr sz="800" spc="-5" dirty="0">
                          <a:solidFill>
                            <a:srgbClr val="333333"/>
                          </a:solidFill>
                          <a:latin typeface="Verdana"/>
                          <a:cs typeface="Verdana"/>
                        </a:rPr>
                        <a:t>toute utilisation qui</a:t>
                      </a:r>
                      <a:r>
                        <a:rPr sz="800" spc="5" dirty="0">
                          <a:solidFill>
                            <a:srgbClr val="333333"/>
                          </a:solidFill>
                          <a:latin typeface="Verdana"/>
                          <a:cs typeface="Verdana"/>
                        </a:rPr>
                        <a:t> </a:t>
                      </a:r>
                      <a:r>
                        <a:rPr sz="800" spc="-5" dirty="0">
                          <a:solidFill>
                            <a:srgbClr val="333333"/>
                          </a:solidFill>
                          <a:latin typeface="Verdana"/>
                          <a:cs typeface="Verdana"/>
                        </a:rPr>
                        <a:t>pourrait</a:t>
                      </a:r>
                      <a:r>
                        <a:rPr sz="800" dirty="0">
                          <a:solidFill>
                            <a:srgbClr val="333333"/>
                          </a:solidFill>
                          <a:latin typeface="Verdana"/>
                          <a:cs typeface="Verdana"/>
                        </a:rPr>
                        <a:t> </a:t>
                      </a:r>
                      <a:r>
                        <a:rPr sz="800" spc="-5" dirty="0">
                          <a:solidFill>
                            <a:srgbClr val="333333"/>
                          </a:solidFill>
                          <a:latin typeface="Verdana"/>
                          <a:cs typeface="Verdana"/>
                        </a:rPr>
                        <a:t>être</a:t>
                      </a:r>
                      <a:r>
                        <a:rPr sz="800" dirty="0">
                          <a:solidFill>
                            <a:srgbClr val="333333"/>
                          </a:solidFill>
                          <a:latin typeface="Verdana"/>
                          <a:cs typeface="Verdana"/>
                        </a:rPr>
                        <a:t> faite</a:t>
                      </a:r>
                      <a:r>
                        <a:rPr sz="800" spc="-5" dirty="0">
                          <a:solidFill>
                            <a:srgbClr val="333333"/>
                          </a:solidFill>
                          <a:latin typeface="Verdana"/>
                          <a:cs typeface="Verdana"/>
                        </a:rPr>
                        <a:t> </a:t>
                      </a:r>
                      <a:r>
                        <a:rPr sz="800" dirty="0">
                          <a:solidFill>
                            <a:srgbClr val="333333"/>
                          </a:solidFill>
                          <a:latin typeface="Verdana"/>
                          <a:cs typeface="Verdana"/>
                        </a:rPr>
                        <a:t>des </a:t>
                      </a:r>
                      <a:r>
                        <a:rPr sz="800" spc="-5" dirty="0">
                          <a:solidFill>
                            <a:srgbClr val="333333"/>
                          </a:solidFill>
                          <a:latin typeface="Verdana"/>
                          <a:cs typeface="Verdana"/>
                        </a:rPr>
                        <a:t>informations qu’elle</a:t>
                      </a:r>
                      <a:r>
                        <a:rPr sz="800" dirty="0">
                          <a:solidFill>
                            <a:srgbClr val="333333"/>
                          </a:solidFill>
                          <a:latin typeface="Verdana"/>
                          <a:cs typeface="Verdana"/>
                        </a:rPr>
                        <a:t> </a:t>
                      </a:r>
                      <a:r>
                        <a:rPr sz="800" spc="-5" dirty="0">
                          <a:solidFill>
                            <a:srgbClr val="333333"/>
                          </a:solidFill>
                          <a:latin typeface="Verdana"/>
                          <a:cs typeface="Verdana"/>
                        </a:rPr>
                        <a:t>contient.</a:t>
                      </a:r>
                      <a:endParaRPr sz="800" dirty="0">
                        <a:latin typeface="Verdana"/>
                        <a:cs typeface="Verdana"/>
                      </a:endParaRPr>
                    </a:p>
                  </a:txBody>
                  <a:tcPr marL="0" marR="0" marT="285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9"/>
                  </a:ext>
                </a:extLst>
              </a:tr>
              <a:tr h="484410">
                <a:tc>
                  <a:txBody>
                    <a:bodyPr/>
                    <a:lstStyle/>
                    <a:p>
                      <a:pPr>
                        <a:lnSpc>
                          <a:spcPct val="100000"/>
                        </a:lnSpc>
                        <a:spcBef>
                          <a:spcPts val="10"/>
                        </a:spcBef>
                      </a:pPr>
                      <a:endParaRPr sz="800">
                        <a:latin typeface="Times New Roman"/>
                        <a:cs typeface="Times New Roman"/>
                      </a:endParaRPr>
                    </a:p>
                    <a:p>
                      <a:pPr marL="71120">
                        <a:lnSpc>
                          <a:spcPct val="100000"/>
                        </a:lnSpc>
                      </a:pPr>
                      <a:r>
                        <a:rPr sz="800" b="1" dirty="0">
                          <a:latin typeface="Verdana"/>
                          <a:cs typeface="Verdana"/>
                        </a:rPr>
                        <a:t>GA</a:t>
                      </a:r>
                      <a:endParaRPr sz="800">
                        <a:latin typeface="Verdana"/>
                        <a:cs typeface="Verdana"/>
                      </a:endParaRPr>
                    </a:p>
                  </a:txBody>
                  <a:tcPr marL="0" marR="0" marT="81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20"/>
                        </a:spcBef>
                      </a:pPr>
                      <a:endParaRPr sz="800" dirty="0">
                        <a:latin typeface="Times New Roman"/>
                        <a:cs typeface="Times New Roman"/>
                      </a:endParaRPr>
                    </a:p>
                    <a:p>
                      <a:pPr marL="68580" marR="200025" algn="just">
                        <a:lnSpc>
                          <a:spcPct val="101099"/>
                        </a:lnSpc>
                      </a:pPr>
                      <a:r>
                        <a:rPr sz="800" dirty="0">
                          <a:solidFill>
                            <a:srgbClr val="333333"/>
                          </a:solidFill>
                          <a:latin typeface="Verdana"/>
                          <a:cs typeface="Verdana"/>
                        </a:rPr>
                        <a:t>Ní </a:t>
                      </a:r>
                      <a:r>
                        <a:rPr sz="800" spc="-5" dirty="0">
                          <a:solidFill>
                            <a:srgbClr val="333333"/>
                          </a:solidFill>
                          <a:latin typeface="Verdana"/>
                          <a:cs typeface="Verdana"/>
                        </a:rPr>
                        <a:t>hionann tacaíocht </a:t>
                      </a:r>
                      <a:r>
                        <a:rPr sz="800" dirty="0">
                          <a:solidFill>
                            <a:srgbClr val="333333"/>
                          </a:solidFill>
                          <a:latin typeface="Verdana"/>
                          <a:cs typeface="Verdana"/>
                        </a:rPr>
                        <a:t>an </a:t>
                      </a:r>
                      <a:r>
                        <a:rPr sz="800" spc="-5" dirty="0">
                          <a:solidFill>
                            <a:srgbClr val="333333"/>
                          </a:solidFill>
                          <a:latin typeface="Verdana"/>
                          <a:cs typeface="Verdana"/>
                        </a:rPr>
                        <a:t>Choimisiúin </a:t>
                      </a:r>
                      <a:r>
                        <a:rPr sz="800" dirty="0">
                          <a:solidFill>
                            <a:srgbClr val="333333"/>
                          </a:solidFill>
                          <a:latin typeface="Verdana"/>
                          <a:cs typeface="Verdana"/>
                        </a:rPr>
                        <a:t>Eorpaigh do </a:t>
                      </a:r>
                      <a:r>
                        <a:rPr sz="800" spc="-5" dirty="0">
                          <a:solidFill>
                            <a:srgbClr val="333333"/>
                          </a:solidFill>
                          <a:latin typeface="Verdana"/>
                          <a:cs typeface="Verdana"/>
                        </a:rPr>
                        <a:t>tháirgeadh </a:t>
                      </a:r>
                      <a:r>
                        <a:rPr sz="800" dirty="0">
                          <a:solidFill>
                            <a:srgbClr val="333333"/>
                          </a:solidFill>
                          <a:latin typeface="Verdana"/>
                          <a:cs typeface="Verdana"/>
                        </a:rPr>
                        <a:t>an </a:t>
                      </a:r>
                      <a:r>
                        <a:rPr sz="800" spc="-5" dirty="0">
                          <a:solidFill>
                            <a:srgbClr val="333333"/>
                          </a:solidFill>
                          <a:latin typeface="Verdana"/>
                          <a:cs typeface="Verdana"/>
                        </a:rPr>
                        <a:t>fhoilseacháin </a:t>
                      </a:r>
                      <a:r>
                        <a:rPr sz="800" dirty="0">
                          <a:solidFill>
                            <a:srgbClr val="333333"/>
                          </a:solidFill>
                          <a:latin typeface="Verdana"/>
                          <a:cs typeface="Verdana"/>
                        </a:rPr>
                        <a:t>seo </a:t>
                      </a:r>
                      <a:r>
                        <a:rPr sz="800" spc="-5" dirty="0">
                          <a:solidFill>
                            <a:srgbClr val="333333"/>
                          </a:solidFill>
                          <a:latin typeface="Verdana"/>
                          <a:cs typeface="Verdana"/>
                        </a:rPr>
                        <a:t>agus formhuiniú </a:t>
                      </a:r>
                      <a:r>
                        <a:rPr sz="800" dirty="0">
                          <a:solidFill>
                            <a:srgbClr val="333333"/>
                          </a:solidFill>
                          <a:latin typeface="Verdana"/>
                          <a:cs typeface="Verdana"/>
                        </a:rPr>
                        <a:t>ar ábhair </a:t>
                      </a:r>
                      <a:r>
                        <a:rPr sz="800" spc="-305" dirty="0">
                          <a:solidFill>
                            <a:srgbClr val="333333"/>
                          </a:solidFill>
                          <a:latin typeface="Verdana"/>
                          <a:cs typeface="Verdana"/>
                        </a:rPr>
                        <a:t> </a:t>
                      </a:r>
                      <a:r>
                        <a:rPr sz="800" dirty="0">
                          <a:solidFill>
                            <a:srgbClr val="333333"/>
                          </a:solidFill>
                          <a:latin typeface="Verdana"/>
                          <a:cs typeface="Verdana"/>
                        </a:rPr>
                        <a:t>an </a:t>
                      </a:r>
                      <a:r>
                        <a:rPr sz="800" spc="-5" dirty="0">
                          <a:solidFill>
                            <a:srgbClr val="333333"/>
                          </a:solidFill>
                          <a:latin typeface="Verdana"/>
                          <a:cs typeface="Verdana"/>
                        </a:rPr>
                        <a:t>fhoilseacháin, lena léirítear </a:t>
                      </a:r>
                      <a:r>
                        <a:rPr sz="800" dirty="0">
                          <a:solidFill>
                            <a:srgbClr val="333333"/>
                          </a:solidFill>
                          <a:latin typeface="Verdana"/>
                          <a:cs typeface="Verdana"/>
                        </a:rPr>
                        <a:t>tuairimí </a:t>
                      </a:r>
                      <a:r>
                        <a:rPr sz="800" spc="-5" dirty="0">
                          <a:solidFill>
                            <a:srgbClr val="333333"/>
                          </a:solidFill>
                          <a:latin typeface="Verdana"/>
                          <a:cs typeface="Verdana"/>
                        </a:rPr>
                        <a:t>na n-údar amháin, </a:t>
                      </a:r>
                      <a:r>
                        <a:rPr sz="800" dirty="0">
                          <a:solidFill>
                            <a:srgbClr val="333333"/>
                          </a:solidFill>
                          <a:latin typeface="Verdana"/>
                          <a:cs typeface="Verdana"/>
                        </a:rPr>
                        <a:t>agus </a:t>
                      </a:r>
                      <a:r>
                        <a:rPr sz="800" spc="-5" dirty="0">
                          <a:solidFill>
                            <a:srgbClr val="333333"/>
                          </a:solidFill>
                          <a:latin typeface="Verdana"/>
                          <a:cs typeface="Verdana"/>
                        </a:rPr>
                        <a:t>ní féidir freagracht </a:t>
                      </a:r>
                      <a:r>
                        <a:rPr sz="800" dirty="0">
                          <a:solidFill>
                            <a:srgbClr val="333333"/>
                          </a:solidFill>
                          <a:latin typeface="Verdana"/>
                          <a:cs typeface="Verdana"/>
                        </a:rPr>
                        <a:t>a </a:t>
                      </a:r>
                      <a:r>
                        <a:rPr sz="800" spc="-5" dirty="0">
                          <a:solidFill>
                            <a:srgbClr val="333333"/>
                          </a:solidFill>
                          <a:latin typeface="Verdana"/>
                          <a:cs typeface="Verdana"/>
                        </a:rPr>
                        <a:t>chur </a:t>
                      </a:r>
                      <a:r>
                        <a:rPr sz="800" dirty="0">
                          <a:solidFill>
                            <a:srgbClr val="333333"/>
                          </a:solidFill>
                          <a:latin typeface="Verdana"/>
                          <a:cs typeface="Verdana"/>
                        </a:rPr>
                        <a:t>ar an </a:t>
                      </a:r>
                      <a:r>
                        <a:rPr sz="800" spc="-5" dirty="0">
                          <a:solidFill>
                            <a:srgbClr val="333333"/>
                          </a:solidFill>
                          <a:latin typeface="Verdana"/>
                          <a:cs typeface="Verdana"/>
                        </a:rPr>
                        <a:t>gCoimisiún </a:t>
                      </a:r>
                      <a:r>
                        <a:rPr sz="800" dirty="0">
                          <a:solidFill>
                            <a:srgbClr val="333333"/>
                          </a:solidFill>
                          <a:latin typeface="Verdana"/>
                          <a:cs typeface="Verdana"/>
                        </a:rPr>
                        <a:t> as</a:t>
                      </a:r>
                      <a:r>
                        <a:rPr sz="800" spc="-10" dirty="0">
                          <a:solidFill>
                            <a:srgbClr val="333333"/>
                          </a:solidFill>
                          <a:latin typeface="Verdana"/>
                          <a:cs typeface="Verdana"/>
                        </a:rPr>
                        <a:t> </a:t>
                      </a:r>
                      <a:r>
                        <a:rPr sz="800" dirty="0">
                          <a:solidFill>
                            <a:srgbClr val="333333"/>
                          </a:solidFill>
                          <a:latin typeface="Verdana"/>
                          <a:cs typeface="Verdana"/>
                        </a:rPr>
                        <a:t>aon</a:t>
                      </a:r>
                      <a:r>
                        <a:rPr sz="800" spc="-10" dirty="0">
                          <a:solidFill>
                            <a:srgbClr val="333333"/>
                          </a:solidFill>
                          <a:latin typeface="Verdana"/>
                          <a:cs typeface="Verdana"/>
                        </a:rPr>
                        <a:t> </a:t>
                      </a:r>
                      <a:r>
                        <a:rPr sz="800" spc="-5" dirty="0">
                          <a:solidFill>
                            <a:srgbClr val="333333"/>
                          </a:solidFill>
                          <a:latin typeface="Verdana"/>
                          <a:cs typeface="Verdana"/>
                        </a:rPr>
                        <a:t>úsáid </a:t>
                      </a:r>
                      <a:r>
                        <a:rPr sz="800" dirty="0">
                          <a:solidFill>
                            <a:srgbClr val="333333"/>
                          </a:solidFill>
                          <a:latin typeface="Verdana"/>
                          <a:cs typeface="Verdana"/>
                        </a:rPr>
                        <a:t>a</a:t>
                      </a:r>
                      <a:r>
                        <a:rPr sz="800" spc="5" dirty="0">
                          <a:solidFill>
                            <a:srgbClr val="333333"/>
                          </a:solidFill>
                          <a:latin typeface="Verdana"/>
                          <a:cs typeface="Verdana"/>
                        </a:rPr>
                        <a:t> </a:t>
                      </a:r>
                      <a:r>
                        <a:rPr sz="800" spc="-5" dirty="0">
                          <a:solidFill>
                            <a:srgbClr val="333333"/>
                          </a:solidFill>
                          <a:latin typeface="Verdana"/>
                          <a:cs typeface="Verdana"/>
                        </a:rPr>
                        <a:t>d’fhéadfaí</a:t>
                      </a:r>
                      <a:r>
                        <a:rPr sz="800" dirty="0">
                          <a:solidFill>
                            <a:srgbClr val="333333"/>
                          </a:solidFill>
                          <a:latin typeface="Verdana"/>
                          <a:cs typeface="Verdana"/>
                        </a:rPr>
                        <a:t> a</a:t>
                      </a:r>
                      <a:r>
                        <a:rPr sz="800" spc="5" dirty="0">
                          <a:solidFill>
                            <a:srgbClr val="333333"/>
                          </a:solidFill>
                          <a:latin typeface="Verdana"/>
                          <a:cs typeface="Verdana"/>
                        </a:rPr>
                        <a:t> </a:t>
                      </a:r>
                      <a:r>
                        <a:rPr sz="800" spc="-5" dirty="0">
                          <a:solidFill>
                            <a:srgbClr val="333333"/>
                          </a:solidFill>
                          <a:latin typeface="Verdana"/>
                          <a:cs typeface="Verdana"/>
                        </a:rPr>
                        <a:t>bhaint</a:t>
                      </a:r>
                      <a:r>
                        <a:rPr sz="800" dirty="0">
                          <a:solidFill>
                            <a:srgbClr val="333333"/>
                          </a:solidFill>
                          <a:latin typeface="Verdana"/>
                          <a:cs typeface="Verdana"/>
                        </a:rPr>
                        <a:t> as</a:t>
                      </a:r>
                      <a:r>
                        <a:rPr sz="800" spc="-10" dirty="0">
                          <a:solidFill>
                            <a:srgbClr val="333333"/>
                          </a:solidFill>
                          <a:latin typeface="Verdana"/>
                          <a:cs typeface="Verdana"/>
                        </a:rPr>
                        <a:t> </a:t>
                      </a:r>
                      <a:r>
                        <a:rPr sz="800" spc="5" dirty="0">
                          <a:solidFill>
                            <a:srgbClr val="333333"/>
                          </a:solidFill>
                          <a:latin typeface="Verdana"/>
                          <a:cs typeface="Verdana"/>
                        </a:rPr>
                        <a:t>an</a:t>
                      </a:r>
                      <a:r>
                        <a:rPr sz="800" spc="-10" dirty="0">
                          <a:solidFill>
                            <a:srgbClr val="333333"/>
                          </a:solidFill>
                          <a:latin typeface="Verdana"/>
                          <a:cs typeface="Verdana"/>
                        </a:rPr>
                        <a:t> </a:t>
                      </a:r>
                      <a:r>
                        <a:rPr sz="800" spc="-5" dirty="0">
                          <a:solidFill>
                            <a:srgbClr val="333333"/>
                          </a:solidFill>
                          <a:latin typeface="Verdana"/>
                          <a:cs typeface="Verdana"/>
                        </a:rPr>
                        <a:t>bhfaisnéis </a:t>
                      </a:r>
                      <a:r>
                        <a:rPr sz="800" dirty="0">
                          <a:solidFill>
                            <a:srgbClr val="333333"/>
                          </a:solidFill>
                          <a:latin typeface="Verdana"/>
                          <a:cs typeface="Verdana"/>
                        </a:rPr>
                        <a:t>atá</a:t>
                      </a:r>
                      <a:r>
                        <a:rPr sz="800" spc="-5" dirty="0">
                          <a:solidFill>
                            <a:srgbClr val="333333"/>
                          </a:solidFill>
                          <a:latin typeface="Verdana"/>
                          <a:cs typeface="Verdana"/>
                        </a:rPr>
                        <a:t> ann.</a:t>
                      </a:r>
                      <a:endParaRPr sz="800" dirty="0">
                        <a:latin typeface="Verdana"/>
                        <a:cs typeface="Verdana"/>
                      </a:endParaRPr>
                    </a:p>
                  </a:txBody>
                  <a:tcPr marL="0" marR="0" marT="162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10"/>
                  </a:ext>
                </a:extLst>
              </a:tr>
              <a:tr h="389384">
                <a:tc>
                  <a:txBody>
                    <a:bodyPr/>
                    <a:lstStyle/>
                    <a:p>
                      <a:pPr>
                        <a:lnSpc>
                          <a:spcPct val="100000"/>
                        </a:lnSpc>
                        <a:spcBef>
                          <a:spcPts val="45"/>
                        </a:spcBef>
                      </a:pPr>
                      <a:endParaRPr sz="800">
                        <a:latin typeface="Times New Roman"/>
                        <a:cs typeface="Times New Roman"/>
                      </a:endParaRPr>
                    </a:p>
                    <a:p>
                      <a:pPr marL="69850">
                        <a:lnSpc>
                          <a:spcPct val="100000"/>
                        </a:lnSpc>
                      </a:pPr>
                      <a:r>
                        <a:rPr sz="700" b="1" spc="-5" dirty="0">
                          <a:latin typeface="Verdana"/>
                          <a:cs typeface="Verdana"/>
                        </a:rPr>
                        <a:t>HR</a:t>
                      </a:r>
                      <a:endParaRPr sz="700">
                        <a:latin typeface="Verdana"/>
                        <a:cs typeface="Verdana"/>
                      </a:endParaRPr>
                    </a:p>
                  </a:txBody>
                  <a:tcPr marL="0" marR="0" marT="366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10"/>
                        </a:spcBef>
                      </a:pPr>
                      <a:endParaRPr sz="900" dirty="0">
                        <a:latin typeface="Times New Roman"/>
                        <a:cs typeface="Times New Roman"/>
                      </a:endParaRPr>
                    </a:p>
                    <a:p>
                      <a:pPr marL="68580" marR="243840">
                        <a:lnSpc>
                          <a:spcPct val="102200"/>
                        </a:lnSpc>
                      </a:pPr>
                      <a:r>
                        <a:rPr sz="900" dirty="0">
                          <a:solidFill>
                            <a:srgbClr val="333333"/>
                          </a:solidFill>
                          <a:latin typeface="Verdana"/>
                          <a:cs typeface="Verdana"/>
                        </a:rPr>
                        <a:t>Potpora </a:t>
                      </a:r>
                      <a:r>
                        <a:rPr sz="900" spc="-5" dirty="0">
                          <a:solidFill>
                            <a:srgbClr val="333333"/>
                          </a:solidFill>
                          <a:latin typeface="Verdana"/>
                          <a:cs typeface="Verdana"/>
                        </a:rPr>
                        <a:t>Europske</a:t>
                      </a:r>
                      <a:r>
                        <a:rPr sz="900" spc="5" dirty="0">
                          <a:solidFill>
                            <a:srgbClr val="333333"/>
                          </a:solidFill>
                          <a:latin typeface="Verdana"/>
                          <a:cs typeface="Verdana"/>
                        </a:rPr>
                        <a:t> </a:t>
                      </a:r>
                      <a:r>
                        <a:rPr sz="900" spc="-5" dirty="0">
                          <a:solidFill>
                            <a:srgbClr val="333333"/>
                          </a:solidFill>
                          <a:latin typeface="Verdana"/>
                          <a:cs typeface="Verdana"/>
                        </a:rPr>
                        <a:t>komisije proizvodnji</a:t>
                      </a:r>
                      <a:r>
                        <a:rPr sz="900" spc="15" dirty="0">
                          <a:solidFill>
                            <a:srgbClr val="333333"/>
                          </a:solidFill>
                          <a:latin typeface="Verdana"/>
                          <a:cs typeface="Verdana"/>
                        </a:rPr>
                        <a:t> </a:t>
                      </a:r>
                      <a:r>
                        <a:rPr sz="900" spc="-5" dirty="0">
                          <a:solidFill>
                            <a:srgbClr val="333333"/>
                          </a:solidFill>
                          <a:latin typeface="Verdana"/>
                          <a:cs typeface="Verdana"/>
                        </a:rPr>
                        <a:t>ove</a:t>
                      </a:r>
                      <a:r>
                        <a:rPr sz="900" spc="5" dirty="0">
                          <a:solidFill>
                            <a:srgbClr val="333333"/>
                          </a:solidFill>
                          <a:latin typeface="Verdana"/>
                          <a:cs typeface="Verdana"/>
                        </a:rPr>
                        <a:t> </a:t>
                      </a:r>
                      <a:r>
                        <a:rPr sz="900" spc="-5" dirty="0">
                          <a:solidFill>
                            <a:srgbClr val="333333"/>
                          </a:solidFill>
                          <a:latin typeface="Verdana"/>
                          <a:cs typeface="Verdana"/>
                        </a:rPr>
                        <a:t>publikacije</a:t>
                      </a:r>
                      <a:r>
                        <a:rPr sz="900" spc="5" dirty="0">
                          <a:solidFill>
                            <a:srgbClr val="333333"/>
                          </a:solidFill>
                          <a:latin typeface="Verdana"/>
                          <a:cs typeface="Verdana"/>
                        </a:rPr>
                        <a:t> </a:t>
                      </a:r>
                      <a:r>
                        <a:rPr sz="900" spc="-5" dirty="0">
                          <a:solidFill>
                            <a:srgbClr val="333333"/>
                          </a:solidFill>
                          <a:latin typeface="Verdana"/>
                          <a:cs typeface="Verdana"/>
                        </a:rPr>
                        <a:t>ne</a:t>
                      </a:r>
                      <a:r>
                        <a:rPr sz="900" spc="5" dirty="0">
                          <a:solidFill>
                            <a:srgbClr val="333333"/>
                          </a:solidFill>
                          <a:latin typeface="Verdana"/>
                          <a:cs typeface="Verdana"/>
                        </a:rPr>
                        <a:t> </a:t>
                      </a:r>
                      <a:r>
                        <a:rPr sz="900" spc="-5" dirty="0">
                          <a:solidFill>
                            <a:srgbClr val="333333"/>
                          </a:solidFill>
                          <a:latin typeface="Verdana"/>
                          <a:cs typeface="Verdana"/>
                        </a:rPr>
                        <a:t>predstavlja</a:t>
                      </a:r>
                      <a:r>
                        <a:rPr sz="900" spc="10" dirty="0">
                          <a:solidFill>
                            <a:srgbClr val="333333"/>
                          </a:solidFill>
                          <a:latin typeface="Verdana"/>
                          <a:cs typeface="Verdana"/>
                        </a:rPr>
                        <a:t> </a:t>
                      </a:r>
                      <a:r>
                        <a:rPr sz="900" spc="-5" dirty="0">
                          <a:solidFill>
                            <a:srgbClr val="333333"/>
                          </a:solidFill>
                          <a:latin typeface="Verdana"/>
                          <a:cs typeface="Verdana"/>
                        </a:rPr>
                        <a:t>potporu sadržaju</a:t>
                      </a:r>
                      <a:r>
                        <a:rPr sz="900" dirty="0">
                          <a:solidFill>
                            <a:srgbClr val="333333"/>
                          </a:solidFill>
                          <a:latin typeface="Verdana"/>
                          <a:cs typeface="Verdana"/>
                        </a:rPr>
                        <a:t> </a:t>
                      </a:r>
                      <a:r>
                        <a:rPr sz="900" spc="-5" dirty="0">
                          <a:solidFill>
                            <a:srgbClr val="333333"/>
                          </a:solidFill>
                          <a:latin typeface="Verdana"/>
                          <a:cs typeface="Verdana"/>
                        </a:rPr>
                        <a:t>koji</a:t>
                      </a:r>
                      <a:r>
                        <a:rPr sz="900" spc="10" dirty="0">
                          <a:solidFill>
                            <a:srgbClr val="333333"/>
                          </a:solidFill>
                          <a:latin typeface="Verdana"/>
                          <a:cs typeface="Verdana"/>
                        </a:rPr>
                        <a:t> </a:t>
                      </a:r>
                      <a:r>
                        <a:rPr sz="900" spc="-5" dirty="0">
                          <a:solidFill>
                            <a:srgbClr val="333333"/>
                          </a:solidFill>
                          <a:latin typeface="Verdana"/>
                          <a:cs typeface="Verdana"/>
                        </a:rPr>
                        <a:t>odražava</a:t>
                      </a:r>
                      <a:r>
                        <a:rPr sz="900" spc="10" dirty="0">
                          <a:solidFill>
                            <a:srgbClr val="333333"/>
                          </a:solidFill>
                          <a:latin typeface="Verdana"/>
                          <a:cs typeface="Verdana"/>
                        </a:rPr>
                        <a:t> </a:t>
                      </a:r>
                      <a:r>
                        <a:rPr sz="900" dirty="0">
                          <a:solidFill>
                            <a:srgbClr val="333333"/>
                          </a:solidFill>
                          <a:latin typeface="Verdana"/>
                          <a:cs typeface="Verdana"/>
                        </a:rPr>
                        <a:t>samo </a:t>
                      </a:r>
                      <a:r>
                        <a:rPr sz="900" spc="-300" dirty="0">
                          <a:solidFill>
                            <a:srgbClr val="333333"/>
                          </a:solidFill>
                          <a:latin typeface="Verdana"/>
                          <a:cs typeface="Verdana"/>
                        </a:rPr>
                        <a:t> </a:t>
                      </a:r>
                      <a:r>
                        <a:rPr sz="900" spc="-5" dirty="0">
                          <a:solidFill>
                            <a:srgbClr val="333333"/>
                          </a:solidFill>
                          <a:latin typeface="Verdana"/>
                          <a:cs typeface="Verdana"/>
                        </a:rPr>
                        <a:t>stavove autora</a:t>
                      </a:r>
                      <a:r>
                        <a:rPr sz="900" spc="-10" dirty="0">
                          <a:solidFill>
                            <a:srgbClr val="333333"/>
                          </a:solidFill>
                          <a:latin typeface="Verdana"/>
                          <a:cs typeface="Verdana"/>
                        </a:rPr>
                        <a:t> </a:t>
                      </a:r>
                      <a:r>
                        <a:rPr sz="900" dirty="0">
                          <a:solidFill>
                            <a:srgbClr val="333333"/>
                          </a:solidFill>
                          <a:latin typeface="Verdana"/>
                          <a:cs typeface="Verdana"/>
                        </a:rPr>
                        <a:t>i Komisija</a:t>
                      </a:r>
                      <a:r>
                        <a:rPr sz="900" spc="-20" dirty="0">
                          <a:solidFill>
                            <a:srgbClr val="333333"/>
                          </a:solidFill>
                          <a:latin typeface="Verdana"/>
                          <a:cs typeface="Verdana"/>
                        </a:rPr>
                        <a:t> </a:t>
                      </a:r>
                      <a:r>
                        <a:rPr sz="900" spc="-5" dirty="0">
                          <a:solidFill>
                            <a:srgbClr val="333333"/>
                          </a:solidFill>
                          <a:latin typeface="Verdana"/>
                          <a:cs typeface="Verdana"/>
                        </a:rPr>
                        <a:t>ne</a:t>
                      </a:r>
                      <a:r>
                        <a:rPr sz="900" dirty="0">
                          <a:solidFill>
                            <a:srgbClr val="333333"/>
                          </a:solidFill>
                          <a:latin typeface="Verdana"/>
                          <a:cs typeface="Verdana"/>
                        </a:rPr>
                        <a:t> može biti </a:t>
                      </a:r>
                      <a:r>
                        <a:rPr sz="900" spc="-5" dirty="0">
                          <a:solidFill>
                            <a:srgbClr val="333333"/>
                          </a:solidFill>
                          <a:latin typeface="Verdana"/>
                          <a:cs typeface="Verdana"/>
                        </a:rPr>
                        <a:t>odgovorna za uporabu </a:t>
                      </a:r>
                      <a:r>
                        <a:rPr sz="900" dirty="0">
                          <a:solidFill>
                            <a:srgbClr val="333333"/>
                          </a:solidFill>
                          <a:latin typeface="Verdana"/>
                          <a:cs typeface="Verdana"/>
                        </a:rPr>
                        <a:t>sadržanih</a:t>
                      </a:r>
                      <a:r>
                        <a:rPr sz="900" spc="-10" dirty="0">
                          <a:solidFill>
                            <a:srgbClr val="333333"/>
                          </a:solidFill>
                          <a:latin typeface="Verdana"/>
                          <a:cs typeface="Verdana"/>
                        </a:rPr>
                        <a:t> </a:t>
                      </a:r>
                      <a:r>
                        <a:rPr sz="900" spc="-5" dirty="0">
                          <a:solidFill>
                            <a:srgbClr val="333333"/>
                          </a:solidFill>
                          <a:latin typeface="Verdana"/>
                          <a:cs typeface="Verdana"/>
                        </a:rPr>
                        <a:t>informacija.</a:t>
                      </a:r>
                      <a:endParaRPr sz="900" dirty="0">
                        <a:latin typeface="Verdana"/>
                        <a:cs typeface="Verdana"/>
                      </a:endParaRPr>
                    </a:p>
                  </a:txBody>
                  <a:tcPr marL="0" marR="0" marT="81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11"/>
                  </a:ext>
                </a:extLst>
              </a:tr>
            </a:tbl>
          </a:graphicData>
        </a:graphic>
      </p:graphicFrame>
      <p:pic>
        <p:nvPicPr>
          <p:cNvPr id="4" name="object 4"/>
          <p:cNvPicPr/>
          <p:nvPr/>
        </p:nvPicPr>
        <p:blipFill>
          <a:blip r:embed="rId2" cstate="print"/>
          <a:stretch>
            <a:fillRect/>
          </a:stretch>
        </p:blipFill>
        <p:spPr>
          <a:xfrm>
            <a:off x="4666269" y="21141"/>
            <a:ext cx="1923068" cy="76632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700394" y="371816"/>
          <a:ext cx="8317148" cy="6118641"/>
        </p:xfrm>
        <a:graphic>
          <a:graphicData uri="http://schemas.openxmlformats.org/drawingml/2006/table">
            <a:tbl>
              <a:tblPr firstRow="1" bandRow="1">
                <a:tableStyleId>{2D5ABB26-0587-4C30-8999-92F81FD0307C}</a:tableStyleId>
              </a:tblPr>
              <a:tblGrid>
                <a:gridCol w="447566">
                  <a:extLst>
                    <a:ext uri="{9D8B030D-6E8A-4147-A177-3AD203B41FA5}">
                      <a16:colId xmlns:a16="http://schemas.microsoft.com/office/drawing/2014/main" val="20000"/>
                    </a:ext>
                  </a:extLst>
                </a:gridCol>
                <a:gridCol w="7869582">
                  <a:extLst>
                    <a:ext uri="{9D8B030D-6E8A-4147-A177-3AD203B41FA5}">
                      <a16:colId xmlns:a16="http://schemas.microsoft.com/office/drawing/2014/main" val="20001"/>
                    </a:ext>
                  </a:extLst>
                </a:gridCol>
              </a:tblGrid>
              <a:tr h="566153">
                <a:tc>
                  <a:txBody>
                    <a:bodyPr/>
                    <a:lstStyle/>
                    <a:p>
                      <a:pPr>
                        <a:lnSpc>
                          <a:spcPct val="100000"/>
                        </a:lnSpc>
                        <a:spcBef>
                          <a:spcPts val="10"/>
                        </a:spcBef>
                      </a:pPr>
                      <a:endParaRPr sz="900">
                        <a:latin typeface="Times New Roman"/>
                        <a:cs typeface="Times New Roman"/>
                      </a:endParaRPr>
                    </a:p>
                    <a:p>
                      <a:pPr marL="67945">
                        <a:lnSpc>
                          <a:spcPct val="100000"/>
                        </a:lnSpc>
                      </a:pPr>
                      <a:r>
                        <a:rPr sz="900" b="1" spc="-5" dirty="0">
                          <a:latin typeface="Verdana"/>
                          <a:cs typeface="Verdana"/>
                        </a:rPr>
                        <a:t>HU</a:t>
                      </a:r>
                      <a:endParaRPr sz="900">
                        <a:latin typeface="Verdana"/>
                        <a:cs typeface="Verdana"/>
                      </a:endParaRPr>
                    </a:p>
                  </a:txBody>
                  <a:tcPr marL="0" marR="0" marT="81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20"/>
                        </a:spcBef>
                      </a:pPr>
                      <a:endParaRPr sz="900" dirty="0">
                        <a:latin typeface="Times New Roman"/>
                        <a:cs typeface="Times New Roman"/>
                      </a:endParaRPr>
                    </a:p>
                    <a:p>
                      <a:pPr marL="68580" marR="189865">
                        <a:lnSpc>
                          <a:spcPct val="101099"/>
                        </a:lnSpc>
                      </a:pPr>
                      <a:r>
                        <a:rPr sz="900" spc="-5" dirty="0">
                          <a:solidFill>
                            <a:srgbClr val="333333"/>
                          </a:solidFill>
                          <a:latin typeface="Verdana"/>
                          <a:cs typeface="Verdana"/>
                        </a:rPr>
                        <a:t>Az</a:t>
                      </a:r>
                      <a:r>
                        <a:rPr sz="900" spc="5" dirty="0">
                          <a:solidFill>
                            <a:srgbClr val="333333"/>
                          </a:solidFill>
                          <a:latin typeface="Verdana"/>
                          <a:cs typeface="Verdana"/>
                        </a:rPr>
                        <a:t> </a:t>
                      </a:r>
                      <a:r>
                        <a:rPr sz="900" spc="-5" dirty="0">
                          <a:solidFill>
                            <a:srgbClr val="333333"/>
                          </a:solidFill>
                          <a:latin typeface="Verdana"/>
                          <a:cs typeface="Verdana"/>
                        </a:rPr>
                        <a:t>Európai</a:t>
                      </a:r>
                      <a:r>
                        <a:rPr sz="900" spc="15" dirty="0">
                          <a:solidFill>
                            <a:srgbClr val="333333"/>
                          </a:solidFill>
                          <a:latin typeface="Verdana"/>
                          <a:cs typeface="Verdana"/>
                        </a:rPr>
                        <a:t> </a:t>
                      </a:r>
                      <a:r>
                        <a:rPr sz="900" spc="-5" dirty="0">
                          <a:solidFill>
                            <a:srgbClr val="333333"/>
                          </a:solidFill>
                          <a:latin typeface="Verdana"/>
                          <a:cs typeface="Verdana"/>
                        </a:rPr>
                        <a:t>Bizottság</a:t>
                      </a:r>
                      <a:r>
                        <a:rPr sz="900" spc="10" dirty="0">
                          <a:solidFill>
                            <a:srgbClr val="333333"/>
                          </a:solidFill>
                          <a:latin typeface="Verdana"/>
                          <a:cs typeface="Verdana"/>
                        </a:rPr>
                        <a:t> </a:t>
                      </a:r>
                      <a:r>
                        <a:rPr sz="900" spc="-5" dirty="0">
                          <a:solidFill>
                            <a:srgbClr val="333333"/>
                          </a:solidFill>
                          <a:latin typeface="Verdana"/>
                          <a:cs typeface="Verdana"/>
                        </a:rPr>
                        <a:t>támogatása</a:t>
                      </a:r>
                      <a:r>
                        <a:rPr sz="900" spc="5" dirty="0">
                          <a:solidFill>
                            <a:srgbClr val="333333"/>
                          </a:solidFill>
                          <a:latin typeface="Verdana"/>
                          <a:cs typeface="Verdana"/>
                        </a:rPr>
                        <a:t> </a:t>
                      </a:r>
                      <a:r>
                        <a:rPr sz="900" spc="-5" dirty="0">
                          <a:solidFill>
                            <a:srgbClr val="333333"/>
                          </a:solidFill>
                          <a:latin typeface="Verdana"/>
                          <a:cs typeface="Verdana"/>
                        </a:rPr>
                        <a:t>ezen</a:t>
                      </a:r>
                      <a:r>
                        <a:rPr sz="900" spc="5" dirty="0">
                          <a:solidFill>
                            <a:srgbClr val="333333"/>
                          </a:solidFill>
                          <a:latin typeface="Verdana"/>
                          <a:cs typeface="Verdana"/>
                        </a:rPr>
                        <a:t> </a:t>
                      </a:r>
                      <a:r>
                        <a:rPr sz="900" spc="-5" dirty="0">
                          <a:solidFill>
                            <a:srgbClr val="333333"/>
                          </a:solidFill>
                          <a:latin typeface="Verdana"/>
                          <a:cs typeface="Verdana"/>
                        </a:rPr>
                        <a:t>kiadvány</a:t>
                      </a:r>
                      <a:r>
                        <a:rPr sz="900" spc="5" dirty="0">
                          <a:solidFill>
                            <a:srgbClr val="333333"/>
                          </a:solidFill>
                          <a:latin typeface="Verdana"/>
                          <a:cs typeface="Verdana"/>
                        </a:rPr>
                        <a:t> </a:t>
                      </a:r>
                      <a:r>
                        <a:rPr sz="900" spc="-5" dirty="0">
                          <a:solidFill>
                            <a:srgbClr val="333333"/>
                          </a:solidFill>
                          <a:latin typeface="Verdana"/>
                          <a:cs typeface="Verdana"/>
                        </a:rPr>
                        <a:t>elkészítéséhez</a:t>
                      </a:r>
                      <a:r>
                        <a:rPr sz="900" spc="10" dirty="0">
                          <a:solidFill>
                            <a:srgbClr val="333333"/>
                          </a:solidFill>
                          <a:latin typeface="Verdana"/>
                          <a:cs typeface="Verdana"/>
                        </a:rPr>
                        <a:t> </a:t>
                      </a:r>
                      <a:r>
                        <a:rPr sz="900" spc="-5" dirty="0">
                          <a:solidFill>
                            <a:srgbClr val="333333"/>
                          </a:solidFill>
                          <a:latin typeface="Verdana"/>
                          <a:cs typeface="Verdana"/>
                        </a:rPr>
                        <a:t>nem</a:t>
                      </a:r>
                      <a:r>
                        <a:rPr sz="900" spc="10" dirty="0">
                          <a:solidFill>
                            <a:srgbClr val="333333"/>
                          </a:solidFill>
                          <a:latin typeface="Verdana"/>
                          <a:cs typeface="Verdana"/>
                        </a:rPr>
                        <a:t> </a:t>
                      </a:r>
                      <a:r>
                        <a:rPr sz="900" spc="-5" dirty="0">
                          <a:solidFill>
                            <a:srgbClr val="333333"/>
                          </a:solidFill>
                          <a:latin typeface="Verdana"/>
                          <a:cs typeface="Verdana"/>
                        </a:rPr>
                        <a:t>jelenti</a:t>
                      </a:r>
                      <a:r>
                        <a:rPr sz="900" spc="15" dirty="0">
                          <a:solidFill>
                            <a:srgbClr val="333333"/>
                          </a:solidFill>
                          <a:latin typeface="Verdana"/>
                          <a:cs typeface="Verdana"/>
                        </a:rPr>
                        <a:t> </a:t>
                      </a:r>
                      <a:r>
                        <a:rPr sz="900" dirty="0">
                          <a:solidFill>
                            <a:srgbClr val="333333"/>
                          </a:solidFill>
                          <a:latin typeface="Verdana"/>
                          <a:cs typeface="Verdana"/>
                        </a:rPr>
                        <a:t>a</a:t>
                      </a:r>
                      <a:r>
                        <a:rPr sz="900" spc="10" dirty="0">
                          <a:solidFill>
                            <a:srgbClr val="333333"/>
                          </a:solidFill>
                          <a:latin typeface="Verdana"/>
                          <a:cs typeface="Verdana"/>
                        </a:rPr>
                        <a:t> </a:t>
                      </a:r>
                      <a:r>
                        <a:rPr sz="900" spc="-5" dirty="0">
                          <a:solidFill>
                            <a:srgbClr val="333333"/>
                          </a:solidFill>
                          <a:latin typeface="Verdana"/>
                          <a:cs typeface="Verdana"/>
                        </a:rPr>
                        <a:t>tartalom</a:t>
                      </a:r>
                      <a:r>
                        <a:rPr sz="900" spc="10" dirty="0">
                          <a:solidFill>
                            <a:srgbClr val="333333"/>
                          </a:solidFill>
                          <a:latin typeface="Verdana"/>
                          <a:cs typeface="Verdana"/>
                        </a:rPr>
                        <a:t> </a:t>
                      </a:r>
                      <a:r>
                        <a:rPr sz="900" spc="-5" dirty="0">
                          <a:solidFill>
                            <a:srgbClr val="333333"/>
                          </a:solidFill>
                          <a:latin typeface="Verdana"/>
                          <a:cs typeface="Verdana"/>
                        </a:rPr>
                        <a:t>jóváhagyását,</a:t>
                      </a:r>
                      <a:r>
                        <a:rPr sz="900" spc="5" dirty="0">
                          <a:solidFill>
                            <a:srgbClr val="333333"/>
                          </a:solidFill>
                          <a:latin typeface="Verdana"/>
                          <a:cs typeface="Verdana"/>
                        </a:rPr>
                        <a:t> </a:t>
                      </a:r>
                      <a:r>
                        <a:rPr sz="900" dirty="0">
                          <a:solidFill>
                            <a:srgbClr val="333333"/>
                          </a:solidFill>
                          <a:latin typeface="Verdana"/>
                          <a:cs typeface="Verdana"/>
                        </a:rPr>
                        <a:t>amely </a:t>
                      </a:r>
                      <a:r>
                        <a:rPr sz="900" spc="-300" dirty="0">
                          <a:solidFill>
                            <a:srgbClr val="333333"/>
                          </a:solidFill>
                          <a:latin typeface="Verdana"/>
                          <a:cs typeface="Verdana"/>
                        </a:rPr>
                        <a:t> </a:t>
                      </a:r>
                      <a:r>
                        <a:rPr sz="900" spc="-5" dirty="0">
                          <a:solidFill>
                            <a:srgbClr val="333333"/>
                          </a:solidFill>
                          <a:latin typeface="Verdana"/>
                          <a:cs typeface="Verdana"/>
                        </a:rPr>
                        <a:t>kizárólag</a:t>
                      </a:r>
                      <a:r>
                        <a:rPr sz="900" spc="5" dirty="0">
                          <a:solidFill>
                            <a:srgbClr val="333333"/>
                          </a:solidFill>
                          <a:latin typeface="Verdana"/>
                          <a:cs typeface="Verdana"/>
                        </a:rPr>
                        <a:t> </a:t>
                      </a:r>
                      <a:r>
                        <a:rPr sz="900" dirty="0">
                          <a:solidFill>
                            <a:srgbClr val="333333"/>
                          </a:solidFill>
                          <a:latin typeface="Verdana"/>
                          <a:cs typeface="Verdana"/>
                        </a:rPr>
                        <a:t>a</a:t>
                      </a:r>
                      <a:r>
                        <a:rPr sz="900" spc="-5" dirty="0">
                          <a:solidFill>
                            <a:srgbClr val="333333"/>
                          </a:solidFill>
                          <a:latin typeface="Verdana"/>
                          <a:cs typeface="Verdana"/>
                        </a:rPr>
                        <a:t> szerzők álláspontját</a:t>
                      </a:r>
                      <a:r>
                        <a:rPr sz="900" spc="10" dirty="0">
                          <a:solidFill>
                            <a:srgbClr val="333333"/>
                          </a:solidFill>
                          <a:latin typeface="Verdana"/>
                          <a:cs typeface="Verdana"/>
                        </a:rPr>
                        <a:t> </a:t>
                      </a:r>
                      <a:r>
                        <a:rPr sz="900" spc="-5" dirty="0">
                          <a:solidFill>
                            <a:srgbClr val="333333"/>
                          </a:solidFill>
                          <a:latin typeface="Verdana"/>
                          <a:cs typeface="Verdana"/>
                        </a:rPr>
                        <a:t>tükrözi, valamint</a:t>
                      </a:r>
                      <a:r>
                        <a:rPr sz="900" spc="5" dirty="0">
                          <a:solidFill>
                            <a:srgbClr val="333333"/>
                          </a:solidFill>
                          <a:latin typeface="Verdana"/>
                          <a:cs typeface="Verdana"/>
                        </a:rPr>
                        <a:t> </a:t>
                      </a:r>
                      <a:r>
                        <a:rPr sz="900" dirty="0">
                          <a:solidFill>
                            <a:srgbClr val="333333"/>
                          </a:solidFill>
                          <a:latin typeface="Verdana"/>
                          <a:cs typeface="Verdana"/>
                        </a:rPr>
                        <a:t>a Bizottság</a:t>
                      </a:r>
                      <a:r>
                        <a:rPr sz="900" spc="5" dirty="0">
                          <a:solidFill>
                            <a:srgbClr val="333333"/>
                          </a:solidFill>
                          <a:latin typeface="Verdana"/>
                          <a:cs typeface="Verdana"/>
                        </a:rPr>
                        <a:t> </a:t>
                      </a:r>
                      <a:r>
                        <a:rPr sz="900" spc="-5" dirty="0">
                          <a:solidFill>
                            <a:srgbClr val="333333"/>
                          </a:solidFill>
                          <a:latin typeface="Verdana"/>
                          <a:cs typeface="Verdana"/>
                        </a:rPr>
                        <a:t>nem</a:t>
                      </a:r>
                      <a:r>
                        <a:rPr sz="900" dirty="0">
                          <a:solidFill>
                            <a:srgbClr val="333333"/>
                          </a:solidFill>
                          <a:latin typeface="Verdana"/>
                          <a:cs typeface="Verdana"/>
                        </a:rPr>
                        <a:t> </a:t>
                      </a:r>
                      <a:r>
                        <a:rPr sz="900" spc="-5" dirty="0">
                          <a:solidFill>
                            <a:srgbClr val="333333"/>
                          </a:solidFill>
                          <a:latin typeface="Verdana"/>
                          <a:cs typeface="Verdana"/>
                        </a:rPr>
                        <a:t>tehető</a:t>
                      </a:r>
                      <a:r>
                        <a:rPr sz="900" spc="15" dirty="0">
                          <a:solidFill>
                            <a:srgbClr val="333333"/>
                          </a:solidFill>
                          <a:latin typeface="Verdana"/>
                          <a:cs typeface="Verdana"/>
                        </a:rPr>
                        <a:t> </a:t>
                      </a:r>
                      <a:r>
                        <a:rPr sz="900" spc="-5" dirty="0">
                          <a:solidFill>
                            <a:srgbClr val="333333"/>
                          </a:solidFill>
                          <a:latin typeface="Verdana"/>
                          <a:cs typeface="Verdana"/>
                        </a:rPr>
                        <a:t>felelőssé</a:t>
                      </a:r>
                      <a:r>
                        <a:rPr sz="900" spc="10" dirty="0">
                          <a:solidFill>
                            <a:srgbClr val="333333"/>
                          </a:solidFill>
                          <a:latin typeface="Verdana"/>
                          <a:cs typeface="Verdana"/>
                        </a:rPr>
                        <a:t> </a:t>
                      </a:r>
                      <a:r>
                        <a:rPr sz="900" spc="-5" dirty="0">
                          <a:solidFill>
                            <a:srgbClr val="333333"/>
                          </a:solidFill>
                          <a:latin typeface="Verdana"/>
                          <a:cs typeface="Verdana"/>
                        </a:rPr>
                        <a:t>ezen információk</a:t>
                      </a:r>
                      <a:endParaRPr sz="900" dirty="0">
                        <a:latin typeface="Verdana"/>
                        <a:cs typeface="Verdana"/>
                      </a:endParaRPr>
                    </a:p>
                    <a:p>
                      <a:pPr marL="68580">
                        <a:lnSpc>
                          <a:spcPct val="100000"/>
                        </a:lnSpc>
                        <a:spcBef>
                          <a:spcPts val="25"/>
                        </a:spcBef>
                      </a:pPr>
                      <a:r>
                        <a:rPr sz="900" spc="-5" dirty="0">
                          <a:solidFill>
                            <a:srgbClr val="333333"/>
                          </a:solidFill>
                          <a:latin typeface="Verdana"/>
                          <a:cs typeface="Verdana"/>
                        </a:rPr>
                        <a:t>bárminemű</a:t>
                      </a:r>
                      <a:r>
                        <a:rPr sz="900" spc="-10" dirty="0">
                          <a:solidFill>
                            <a:srgbClr val="333333"/>
                          </a:solidFill>
                          <a:latin typeface="Verdana"/>
                          <a:cs typeface="Verdana"/>
                        </a:rPr>
                        <a:t> </a:t>
                      </a:r>
                      <a:r>
                        <a:rPr sz="900" spc="-5" dirty="0">
                          <a:solidFill>
                            <a:srgbClr val="333333"/>
                          </a:solidFill>
                          <a:latin typeface="Verdana"/>
                          <a:cs typeface="Verdana"/>
                        </a:rPr>
                        <a:t>felhasználásáért.</a:t>
                      </a:r>
                      <a:endParaRPr sz="900" dirty="0">
                        <a:latin typeface="Verdana"/>
                        <a:cs typeface="Verdana"/>
                      </a:endParaRPr>
                    </a:p>
                  </a:txBody>
                  <a:tcPr marL="0" marR="0" marT="162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559867">
                <a:tc>
                  <a:txBody>
                    <a:bodyPr/>
                    <a:lstStyle/>
                    <a:p>
                      <a:pPr>
                        <a:lnSpc>
                          <a:spcPct val="100000"/>
                        </a:lnSpc>
                        <a:spcBef>
                          <a:spcPts val="10"/>
                        </a:spcBef>
                      </a:pPr>
                      <a:endParaRPr sz="900">
                        <a:latin typeface="Times New Roman"/>
                        <a:cs typeface="Times New Roman"/>
                      </a:endParaRPr>
                    </a:p>
                    <a:p>
                      <a:pPr marL="97155">
                        <a:lnSpc>
                          <a:spcPct val="100000"/>
                        </a:lnSpc>
                      </a:pPr>
                      <a:r>
                        <a:rPr sz="900" b="1" spc="-5" dirty="0">
                          <a:latin typeface="Verdana"/>
                          <a:cs typeface="Verdana"/>
                        </a:rPr>
                        <a:t>IT</a:t>
                      </a:r>
                      <a:endParaRPr sz="900">
                        <a:latin typeface="Verdana"/>
                        <a:cs typeface="Verdana"/>
                      </a:endParaRPr>
                    </a:p>
                  </a:txBody>
                  <a:tcPr marL="0" marR="0" marT="81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15"/>
                        </a:spcBef>
                      </a:pPr>
                      <a:endParaRPr sz="900">
                        <a:latin typeface="Times New Roman"/>
                        <a:cs typeface="Times New Roman"/>
                      </a:endParaRPr>
                    </a:p>
                    <a:p>
                      <a:pPr marL="68580" marR="274320">
                        <a:lnSpc>
                          <a:spcPct val="101699"/>
                        </a:lnSpc>
                        <a:spcBef>
                          <a:spcPts val="5"/>
                        </a:spcBef>
                      </a:pPr>
                      <a:r>
                        <a:rPr sz="900" spc="-5" dirty="0">
                          <a:solidFill>
                            <a:srgbClr val="333333"/>
                          </a:solidFill>
                          <a:latin typeface="Verdana"/>
                          <a:cs typeface="Verdana"/>
                        </a:rPr>
                        <a:t>Il</a:t>
                      </a:r>
                      <a:r>
                        <a:rPr sz="900" dirty="0">
                          <a:solidFill>
                            <a:srgbClr val="333333"/>
                          </a:solidFill>
                          <a:latin typeface="Verdana"/>
                          <a:cs typeface="Verdana"/>
                        </a:rPr>
                        <a:t> </a:t>
                      </a:r>
                      <a:r>
                        <a:rPr sz="900" spc="-5" dirty="0">
                          <a:solidFill>
                            <a:srgbClr val="333333"/>
                          </a:solidFill>
                          <a:latin typeface="Verdana"/>
                          <a:cs typeface="Verdana"/>
                        </a:rPr>
                        <a:t>sostegno</a:t>
                      </a:r>
                      <a:r>
                        <a:rPr sz="900" spc="5" dirty="0">
                          <a:solidFill>
                            <a:srgbClr val="333333"/>
                          </a:solidFill>
                          <a:latin typeface="Verdana"/>
                          <a:cs typeface="Verdana"/>
                        </a:rPr>
                        <a:t> </a:t>
                      </a:r>
                      <a:r>
                        <a:rPr sz="900" spc="-5" dirty="0">
                          <a:solidFill>
                            <a:srgbClr val="333333"/>
                          </a:solidFill>
                          <a:latin typeface="Verdana"/>
                          <a:cs typeface="Verdana"/>
                        </a:rPr>
                        <a:t>della</a:t>
                      </a:r>
                      <a:r>
                        <a:rPr sz="900" dirty="0">
                          <a:solidFill>
                            <a:srgbClr val="333333"/>
                          </a:solidFill>
                          <a:latin typeface="Verdana"/>
                          <a:cs typeface="Verdana"/>
                        </a:rPr>
                        <a:t> </a:t>
                      </a:r>
                      <a:r>
                        <a:rPr sz="900" spc="-5" dirty="0">
                          <a:solidFill>
                            <a:srgbClr val="333333"/>
                          </a:solidFill>
                          <a:latin typeface="Verdana"/>
                          <a:cs typeface="Verdana"/>
                        </a:rPr>
                        <a:t>Commissione</a:t>
                      </a:r>
                      <a:r>
                        <a:rPr sz="900" dirty="0">
                          <a:solidFill>
                            <a:srgbClr val="333333"/>
                          </a:solidFill>
                          <a:latin typeface="Verdana"/>
                          <a:cs typeface="Verdana"/>
                        </a:rPr>
                        <a:t> </a:t>
                      </a:r>
                      <a:r>
                        <a:rPr sz="900" spc="-5" dirty="0">
                          <a:solidFill>
                            <a:srgbClr val="333333"/>
                          </a:solidFill>
                          <a:latin typeface="Verdana"/>
                          <a:cs typeface="Verdana"/>
                        </a:rPr>
                        <a:t>europea</a:t>
                      </a:r>
                      <a:r>
                        <a:rPr sz="900" dirty="0">
                          <a:solidFill>
                            <a:srgbClr val="333333"/>
                          </a:solidFill>
                          <a:latin typeface="Verdana"/>
                          <a:cs typeface="Verdana"/>
                        </a:rPr>
                        <a:t> alla</a:t>
                      </a:r>
                      <a:r>
                        <a:rPr sz="900" spc="-5" dirty="0">
                          <a:solidFill>
                            <a:srgbClr val="333333"/>
                          </a:solidFill>
                          <a:latin typeface="Verdana"/>
                          <a:cs typeface="Verdana"/>
                        </a:rPr>
                        <a:t> produzione</a:t>
                      </a:r>
                      <a:r>
                        <a:rPr sz="900" dirty="0">
                          <a:solidFill>
                            <a:srgbClr val="333333"/>
                          </a:solidFill>
                          <a:latin typeface="Verdana"/>
                          <a:cs typeface="Verdana"/>
                        </a:rPr>
                        <a:t> di</a:t>
                      </a:r>
                      <a:r>
                        <a:rPr sz="900" spc="5" dirty="0">
                          <a:solidFill>
                            <a:srgbClr val="333333"/>
                          </a:solidFill>
                          <a:latin typeface="Verdana"/>
                          <a:cs typeface="Verdana"/>
                        </a:rPr>
                        <a:t> </a:t>
                      </a:r>
                      <a:r>
                        <a:rPr sz="900" spc="-5" dirty="0">
                          <a:solidFill>
                            <a:srgbClr val="333333"/>
                          </a:solidFill>
                          <a:latin typeface="Verdana"/>
                          <a:cs typeface="Verdana"/>
                        </a:rPr>
                        <a:t>questa</a:t>
                      </a:r>
                      <a:r>
                        <a:rPr sz="900" dirty="0">
                          <a:solidFill>
                            <a:srgbClr val="333333"/>
                          </a:solidFill>
                          <a:latin typeface="Verdana"/>
                          <a:cs typeface="Verdana"/>
                        </a:rPr>
                        <a:t> </a:t>
                      </a:r>
                      <a:r>
                        <a:rPr sz="900" spc="-5" dirty="0">
                          <a:solidFill>
                            <a:srgbClr val="333333"/>
                          </a:solidFill>
                          <a:latin typeface="Verdana"/>
                          <a:cs typeface="Verdana"/>
                        </a:rPr>
                        <a:t>pubblicazione</a:t>
                      </a:r>
                      <a:r>
                        <a:rPr sz="900" spc="-10" dirty="0">
                          <a:solidFill>
                            <a:srgbClr val="333333"/>
                          </a:solidFill>
                          <a:latin typeface="Verdana"/>
                          <a:cs typeface="Verdana"/>
                        </a:rPr>
                        <a:t> </a:t>
                      </a:r>
                      <a:r>
                        <a:rPr sz="900" spc="-5" dirty="0">
                          <a:solidFill>
                            <a:srgbClr val="333333"/>
                          </a:solidFill>
                          <a:latin typeface="Verdana"/>
                          <a:cs typeface="Verdana"/>
                        </a:rPr>
                        <a:t>non</a:t>
                      </a:r>
                      <a:r>
                        <a:rPr sz="900" spc="-10" dirty="0">
                          <a:solidFill>
                            <a:srgbClr val="333333"/>
                          </a:solidFill>
                          <a:latin typeface="Verdana"/>
                          <a:cs typeface="Verdana"/>
                        </a:rPr>
                        <a:t> </a:t>
                      </a:r>
                      <a:r>
                        <a:rPr sz="900" spc="-5" dirty="0">
                          <a:solidFill>
                            <a:srgbClr val="333333"/>
                          </a:solidFill>
                          <a:latin typeface="Verdana"/>
                          <a:cs typeface="Verdana"/>
                        </a:rPr>
                        <a:t>costituisce </a:t>
                      </a:r>
                      <a:r>
                        <a:rPr sz="900" dirty="0">
                          <a:solidFill>
                            <a:srgbClr val="333333"/>
                          </a:solidFill>
                          <a:latin typeface="Verdana"/>
                          <a:cs typeface="Verdana"/>
                        </a:rPr>
                        <a:t> </a:t>
                      </a:r>
                      <a:r>
                        <a:rPr sz="900" spc="-5" dirty="0">
                          <a:solidFill>
                            <a:srgbClr val="333333"/>
                          </a:solidFill>
                          <a:latin typeface="Verdana"/>
                          <a:cs typeface="Verdana"/>
                        </a:rPr>
                        <a:t>un'approvazione</a:t>
                      </a:r>
                      <a:r>
                        <a:rPr sz="900" dirty="0">
                          <a:solidFill>
                            <a:srgbClr val="333333"/>
                          </a:solidFill>
                          <a:latin typeface="Verdana"/>
                          <a:cs typeface="Verdana"/>
                        </a:rPr>
                        <a:t> del</a:t>
                      </a:r>
                      <a:r>
                        <a:rPr sz="900" spc="5" dirty="0">
                          <a:solidFill>
                            <a:srgbClr val="333333"/>
                          </a:solidFill>
                          <a:latin typeface="Verdana"/>
                          <a:cs typeface="Verdana"/>
                        </a:rPr>
                        <a:t> </a:t>
                      </a:r>
                      <a:r>
                        <a:rPr sz="900" spc="-5" dirty="0">
                          <a:solidFill>
                            <a:srgbClr val="333333"/>
                          </a:solidFill>
                          <a:latin typeface="Verdana"/>
                          <a:cs typeface="Verdana"/>
                        </a:rPr>
                        <a:t>contenuto, che</a:t>
                      </a:r>
                      <a:r>
                        <a:rPr sz="900" dirty="0">
                          <a:solidFill>
                            <a:srgbClr val="333333"/>
                          </a:solidFill>
                          <a:latin typeface="Verdana"/>
                          <a:cs typeface="Verdana"/>
                        </a:rPr>
                        <a:t> riflette</a:t>
                      </a:r>
                      <a:r>
                        <a:rPr sz="900" spc="20" dirty="0">
                          <a:solidFill>
                            <a:srgbClr val="333333"/>
                          </a:solidFill>
                          <a:latin typeface="Verdana"/>
                          <a:cs typeface="Verdana"/>
                        </a:rPr>
                        <a:t> </a:t>
                      </a:r>
                      <a:r>
                        <a:rPr sz="900" spc="-5" dirty="0">
                          <a:solidFill>
                            <a:srgbClr val="333333"/>
                          </a:solidFill>
                          <a:latin typeface="Verdana"/>
                          <a:cs typeface="Verdana"/>
                        </a:rPr>
                        <a:t>esclusivamente</a:t>
                      </a:r>
                      <a:r>
                        <a:rPr sz="900" spc="5" dirty="0">
                          <a:solidFill>
                            <a:srgbClr val="333333"/>
                          </a:solidFill>
                          <a:latin typeface="Verdana"/>
                          <a:cs typeface="Verdana"/>
                        </a:rPr>
                        <a:t> </a:t>
                      </a:r>
                      <a:r>
                        <a:rPr sz="900" dirty="0">
                          <a:solidFill>
                            <a:srgbClr val="333333"/>
                          </a:solidFill>
                          <a:latin typeface="Verdana"/>
                          <a:cs typeface="Verdana"/>
                        </a:rPr>
                        <a:t>il</a:t>
                      </a:r>
                      <a:r>
                        <a:rPr sz="900" spc="5" dirty="0">
                          <a:solidFill>
                            <a:srgbClr val="333333"/>
                          </a:solidFill>
                          <a:latin typeface="Verdana"/>
                          <a:cs typeface="Verdana"/>
                        </a:rPr>
                        <a:t> </a:t>
                      </a:r>
                      <a:r>
                        <a:rPr sz="900" spc="-5" dirty="0">
                          <a:solidFill>
                            <a:srgbClr val="333333"/>
                          </a:solidFill>
                          <a:latin typeface="Verdana"/>
                          <a:cs typeface="Verdana"/>
                        </a:rPr>
                        <a:t>punto</a:t>
                      </a:r>
                      <a:r>
                        <a:rPr sz="900" spc="5" dirty="0">
                          <a:solidFill>
                            <a:srgbClr val="333333"/>
                          </a:solidFill>
                          <a:latin typeface="Verdana"/>
                          <a:cs typeface="Verdana"/>
                        </a:rPr>
                        <a:t> </a:t>
                      </a:r>
                      <a:r>
                        <a:rPr sz="900" dirty="0">
                          <a:solidFill>
                            <a:srgbClr val="333333"/>
                          </a:solidFill>
                          <a:latin typeface="Verdana"/>
                          <a:cs typeface="Verdana"/>
                        </a:rPr>
                        <a:t>di</a:t>
                      </a:r>
                      <a:r>
                        <a:rPr sz="900" spc="10" dirty="0">
                          <a:solidFill>
                            <a:srgbClr val="333333"/>
                          </a:solidFill>
                          <a:latin typeface="Verdana"/>
                          <a:cs typeface="Verdana"/>
                        </a:rPr>
                        <a:t> </a:t>
                      </a:r>
                      <a:r>
                        <a:rPr sz="900" spc="-5" dirty="0">
                          <a:solidFill>
                            <a:srgbClr val="333333"/>
                          </a:solidFill>
                          <a:latin typeface="Verdana"/>
                          <a:cs typeface="Verdana"/>
                        </a:rPr>
                        <a:t>vista</a:t>
                      </a:r>
                      <a:r>
                        <a:rPr sz="900" dirty="0">
                          <a:solidFill>
                            <a:srgbClr val="333333"/>
                          </a:solidFill>
                          <a:latin typeface="Verdana"/>
                          <a:cs typeface="Verdana"/>
                        </a:rPr>
                        <a:t> </a:t>
                      </a:r>
                      <a:r>
                        <a:rPr sz="900" spc="-5" dirty="0">
                          <a:solidFill>
                            <a:srgbClr val="333333"/>
                          </a:solidFill>
                          <a:latin typeface="Verdana"/>
                          <a:cs typeface="Verdana"/>
                        </a:rPr>
                        <a:t>degli</a:t>
                      </a:r>
                      <a:r>
                        <a:rPr sz="900" spc="5" dirty="0">
                          <a:solidFill>
                            <a:srgbClr val="333333"/>
                          </a:solidFill>
                          <a:latin typeface="Verdana"/>
                          <a:cs typeface="Verdana"/>
                        </a:rPr>
                        <a:t> </a:t>
                      </a:r>
                      <a:r>
                        <a:rPr sz="900" spc="-5" dirty="0">
                          <a:solidFill>
                            <a:srgbClr val="333333"/>
                          </a:solidFill>
                          <a:latin typeface="Verdana"/>
                          <a:cs typeface="Verdana"/>
                        </a:rPr>
                        <a:t>autori, </a:t>
                      </a:r>
                      <a:r>
                        <a:rPr sz="900" dirty="0">
                          <a:solidFill>
                            <a:srgbClr val="333333"/>
                          </a:solidFill>
                          <a:latin typeface="Verdana"/>
                          <a:cs typeface="Verdana"/>
                        </a:rPr>
                        <a:t>e la</a:t>
                      </a:r>
                      <a:r>
                        <a:rPr sz="900" spc="15" dirty="0">
                          <a:solidFill>
                            <a:srgbClr val="333333"/>
                          </a:solidFill>
                          <a:latin typeface="Verdana"/>
                          <a:cs typeface="Verdana"/>
                        </a:rPr>
                        <a:t> </a:t>
                      </a:r>
                      <a:r>
                        <a:rPr sz="900" spc="-5" dirty="0">
                          <a:solidFill>
                            <a:srgbClr val="333333"/>
                          </a:solidFill>
                          <a:latin typeface="Verdana"/>
                          <a:cs typeface="Verdana"/>
                        </a:rPr>
                        <a:t>Commissione </a:t>
                      </a:r>
                      <a:r>
                        <a:rPr sz="900" spc="-305" dirty="0">
                          <a:solidFill>
                            <a:srgbClr val="333333"/>
                          </a:solidFill>
                          <a:latin typeface="Verdana"/>
                          <a:cs typeface="Verdana"/>
                        </a:rPr>
                        <a:t> </a:t>
                      </a:r>
                      <a:r>
                        <a:rPr sz="900" spc="-5" dirty="0">
                          <a:solidFill>
                            <a:srgbClr val="333333"/>
                          </a:solidFill>
                          <a:latin typeface="Verdana"/>
                          <a:cs typeface="Verdana"/>
                        </a:rPr>
                        <a:t>non</a:t>
                      </a:r>
                      <a:r>
                        <a:rPr sz="900" spc="-10" dirty="0">
                          <a:solidFill>
                            <a:srgbClr val="333333"/>
                          </a:solidFill>
                          <a:latin typeface="Verdana"/>
                          <a:cs typeface="Verdana"/>
                        </a:rPr>
                        <a:t> </a:t>
                      </a:r>
                      <a:r>
                        <a:rPr sz="900" spc="-5" dirty="0">
                          <a:solidFill>
                            <a:srgbClr val="333333"/>
                          </a:solidFill>
                          <a:latin typeface="Verdana"/>
                          <a:cs typeface="Verdana"/>
                        </a:rPr>
                        <a:t>può</a:t>
                      </a:r>
                      <a:r>
                        <a:rPr sz="900" dirty="0">
                          <a:solidFill>
                            <a:srgbClr val="333333"/>
                          </a:solidFill>
                          <a:latin typeface="Verdana"/>
                          <a:cs typeface="Verdana"/>
                        </a:rPr>
                        <a:t> essere </a:t>
                      </a:r>
                      <a:r>
                        <a:rPr sz="900" spc="-5" dirty="0">
                          <a:solidFill>
                            <a:srgbClr val="333333"/>
                          </a:solidFill>
                          <a:latin typeface="Verdana"/>
                          <a:cs typeface="Verdana"/>
                        </a:rPr>
                        <a:t>ritenuta</a:t>
                      </a:r>
                      <a:r>
                        <a:rPr sz="900" dirty="0">
                          <a:solidFill>
                            <a:srgbClr val="333333"/>
                          </a:solidFill>
                          <a:latin typeface="Verdana"/>
                          <a:cs typeface="Verdana"/>
                        </a:rPr>
                        <a:t> responsabile </a:t>
                      </a:r>
                      <a:r>
                        <a:rPr sz="900" spc="-5" dirty="0">
                          <a:solidFill>
                            <a:srgbClr val="333333"/>
                          </a:solidFill>
                          <a:latin typeface="Verdana"/>
                          <a:cs typeface="Verdana"/>
                        </a:rPr>
                        <a:t>per l'uso</a:t>
                      </a:r>
                      <a:r>
                        <a:rPr sz="900" dirty="0">
                          <a:solidFill>
                            <a:srgbClr val="333333"/>
                          </a:solidFill>
                          <a:latin typeface="Verdana"/>
                          <a:cs typeface="Verdana"/>
                        </a:rPr>
                        <a:t> </a:t>
                      </a:r>
                      <a:r>
                        <a:rPr sz="900" spc="-5" dirty="0">
                          <a:solidFill>
                            <a:srgbClr val="333333"/>
                          </a:solidFill>
                          <a:latin typeface="Verdana"/>
                          <a:cs typeface="Verdana"/>
                        </a:rPr>
                        <a:t>che </a:t>
                      </a:r>
                      <a:r>
                        <a:rPr sz="900" dirty="0">
                          <a:solidFill>
                            <a:srgbClr val="333333"/>
                          </a:solidFill>
                          <a:latin typeface="Verdana"/>
                          <a:cs typeface="Verdana"/>
                        </a:rPr>
                        <a:t>può essere</a:t>
                      </a:r>
                      <a:r>
                        <a:rPr sz="900" spc="5" dirty="0">
                          <a:solidFill>
                            <a:srgbClr val="333333"/>
                          </a:solidFill>
                          <a:latin typeface="Verdana"/>
                          <a:cs typeface="Verdana"/>
                        </a:rPr>
                        <a:t> </a:t>
                      </a:r>
                      <a:r>
                        <a:rPr sz="900" spc="-5" dirty="0">
                          <a:solidFill>
                            <a:srgbClr val="333333"/>
                          </a:solidFill>
                          <a:latin typeface="Verdana"/>
                          <a:cs typeface="Verdana"/>
                        </a:rPr>
                        <a:t>fatto</a:t>
                      </a:r>
                      <a:r>
                        <a:rPr sz="900" dirty="0">
                          <a:solidFill>
                            <a:srgbClr val="333333"/>
                          </a:solidFill>
                          <a:latin typeface="Verdana"/>
                          <a:cs typeface="Verdana"/>
                        </a:rPr>
                        <a:t> </a:t>
                      </a:r>
                      <a:r>
                        <a:rPr sz="900" spc="-5" dirty="0">
                          <a:solidFill>
                            <a:srgbClr val="333333"/>
                          </a:solidFill>
                          <a:latin typeface="Verdana"/>
                          <a:cs typeface="Verdana"/>
                        </a:rPr>
                        <a:t>delle informazioni</a:t>
                      </a:r>
                      <a:r>
                        <a:rPr sz="900" dirty="0">
                          <a:solidFill>
                            <a:srgbClr val="333333"/>
                          </a:solidFill>
                          <a:latin typeface="Verdana"/>
                          <a:cs typeface="Verdana"/>
                        </a:rPr>
                        <a:t> </a:t>
                      </a:r>
                      <a:r>
                        <a:rPr sz="900" spc="-5" dirty="0">
                          <a:solidFill>
                            <a:srgbClr val="333333"/>
                          </a:solidFill>
                          <a:latin typeface="Verdana"/>
                          <a:cs typeface="Verdana"/>
                        </a:rPr>
                        <a:t>ivi</a:t>
                      </a:r>
                      <a:r>
                        <a:rPr sz="900" spc="5" dirty="0">
                          <a:solidFill>
                            <a:srgbClr val="333333"/>
                          </a:solidFill>
                          <a:latin typeface="Verdana"/>
                          <a:cs typeface="Verdana"/>
                        </a:rPr>
                        <a:t> </a:t>
                      </a:r>
                      <a:r>
                        <a:rPr sz="900" spc="-5" dirty="0">
                          <a:solidFill>
                            <a:srgbClr val="333333"/>
                          </a:solidFill>
                          <a:latin typeface="Verdana"/>
                          <a:cs typeface="Verdana"/>
                        </a:rPr>
                        <a:t>contenute.</a:t>
                      </a:r>
                      <a:endParaRPr sz="900">
                        <a:latin typeface="Verdana"/>
                        <a:cs typeface="Verdana"/>
                      </a:endParaRPr>
                    </a:p>
                  </a:txBody>
                  <a:tcPr marL="0" marR="0" marT="122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415640">
                <a:tc>
                  <a:txBody>
                    <a:bodyPr/>
                    <a:lstStyle/>
                    <a:p>
                      <a:pPr>
                        <a:lnSpc>
                          <a:spcPct val="100000"/>
                        </a:lnSpc>
                        <a:spcBef>
                          <a:spcPts val="45"/>
                        </a:spcBef>
                      </a:pPr>
                      <a:endParaRPr sz="900">
                        <a:latin typeface="Times New Roman"/>
                        <a:cs typeface="Times New Roman"/>
                      </a:endParaRPr>
                    </a:p>
                    <a:p>
                      <a:pPr marL="90805">
                        <a:lnSpc>
                          <a:spcPct val="100000"/>
                        </a:lnSpc>
                      </a:pPr>
                      <a:r>
                        <a:rPr sz="900" b="1" dirty="0">
                          <a:latin typeface="Verdana"/>
                          <a:cs typeface="Verdana"/>
                        </a:rPr>
                        <a:t>LT</a:t>
                      </a:r>
                      <a:endParaRPr sz="900">
                        <a:latin typeface="Verdana"/>
                        <a:cs typeface="Verdana"/>
                      </a:endParaRPr>
                    </a:p>
                  </a:txBody>
                  <a:tcPr marL="0" marR="0" marT="366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35"/>
                        </a:spcBef>
                      </a:pPr>
                      <a:endParaRPr sz="900">
                        <a:latin typeface="Times New Roman"/>
                        <a:cs typeface="Times New Roman"/>
                      </a:endParaRPr>
                    </a:p>
                    <a:p>
                      <a:pPr marL="68580" marR="268605">
                        <a:lnSpc>
                          <a:spcPct val="101099"/>
                        </a:lnSpc>
                      </a:pPr>
                      <a:r>
                        <a:rPr sz="900" spc="-5" dirty="0">
                          <a:solidFill>
                            <a:srgbClr val="333333"/>
                          </a:solidFill>
                          <a:latin typeface="Verdana"/>
                          <a:cs typeface="Verdana"/>
                        </a:rPr>
                        <a:t>Europos</a:t>
                      </a:r>
                      <a:r>
                        <a:rPr sz="900" dirty="0">
                          <a:solidFill>
                            <a:srgbClr val="333333"/>
                          </a:solidFill>
                          <a:latin typeface="Verdana"/>
                          <a:cs typeface="Verdana"/>
                        </a:rPr>
                        <a:t> Komisijos</a:t>
                      </a:r>
                      <a:r>
                        <a:rPr sz="900" spc="5" dirty="0">
                          <a:solidFill>
                            <a:srgbClr val="333333"/>
                          </a:solidFill>
                          <a:latin typeface="Verdana"/>
                          <a:cs typeface="Verdana"/>
                        </a:rPr>
                        <a:t> </a:t>
                      </a:r>
                      <a:r>
                        <a:rPr sz="900" dirty="0">
                          <a:solidFill>
                            <a:srgbClr val="333333"/>
                          </a:solidFill>
                          <a:latin typeface="Verdana"/>
                          <a:cs typeface="Verdana"/>
                        </a:rPr>
                        <a:t>parama</a:t>
                      </a:r>
                      <a:r>
                        <a:rPr sz="900" spc="-10" dirty="0">
                          <a:solidFill>
                            <a:srgbClr val="333333"/>
                          </a:solidFill>
                          <a:latin typeface="Verdana"/>
                          <a:cs typeface="Verdana"/>
                        </a:rPr>
                        <a:t> </a:t>
                      </a:r>
                      <a:r>
                        <a:rPr sz="900" dirty="0">
                          <a:solidFill>
                            <a:srgbClr val="333333"/>
                          </a:solidFill>
                          <a:latin typeface="Verdana"/>
                          <a:cs typeface="Verdana"/>
                        </a:rPr>
                        <a:t>šio</a:t>
                      </a:r>
                      <a:r>
                        <a:rPr sz="900" spc="10" dirty="0">
                          <a:solidFill>
                            <a:srgbClr val="333333"/>
                          </a:solidFill>
                          <a:latin typeface="Verdana"/>
                          <a:cs typeface="Verdana"/>
                        </a:rPr>
                        <a:t> </a:t>
                      </a:r>
                      <a:r>
                        <a:rPr sz="900" spc="-5" dirty="0">
                          <a:solidFill>
                            <a:srgbClr val="333333"/>
                          </a:solidFill>
                          <a:latin typeface="Verdana"/>
                          <a:cs typeface="Verdana"/>
                        </a:rPr>
                        <a:t>leidinio</a:t>
                      </a:r>
                      <a:r>
                        <a:rPr sz="900" spc="10" dirty="0">
                          <a:solidFill>
                            <a:srgbClr val="333333"/>
                          </a:solidFill>
                          <a:latin typeface="Verdana"/>
                          <a:cs typeface="Verdana"/>
                        </a:rPr>
                        <a:t> </a:t>
                      </a:r>
                      <a:r>
                        <a:rPr sz="900" spc="-5" dirty="0">
                          <a:solidFill>
                            <a:srgbClr val="333333"/>
                          </a:solidFill>
                          <a:latin typeface="Verdana"/>
                          <a:cs typeface="Verdana"/>
                        </a:rPr>
                        <a:t>rengimui</a:t>
                      </a:r>
                      <a:r>
                        <a:rPr sz="900" spc="5" dirty="0">
                          <a:solidFill>
                            <a:srgbClr val="333333"/>
                          </a:solidFill>
                          <a:latin typeface="Verdana"/>
                          <a:cs typeface="Verdana"/>
                        </a:rPr>
                        <a:t> </a:t>
                      </a:r>
                      <a:r>
                        <a:rPr sz="900" spc="-5" dirty="0">
                          <a:solidFill>
                            <a:srgbClr val="333333"/>
                          </a:solidFill>
                          <a:latin typeface="Verdana"/>
                          <a:cs typeface="Verdana"/>
                        </a:rPr>
                        <a:t>nereiškia</a:t>
                      </a:r>
                      <a:r>
                        <a:rPr sz="900" spc="5" dirty="0">
                          <a:solidFill>
                            <a:srgbClr val="333333"/>
                          </a:solidFill>
                          <a:latin typeface="Verdana"/>
                          <a:cs typeface="Verdana"/>
                        </a:rPr>
                        <a:t> </a:t>
                      </a:r>
                      <a:r>
                        <a:rPr sz="900" spc="-5" dirty="0">
                          <a:solidFill>
                            <a:srgbClr val="333333"/>
                          </a:solidFill>
                          <a:latin typeface="Verdana"/>
                          <a:cs typeface="Verdana"/>
                        </a:rPr>
                        <a:t>pritarimo</a:t>
                      </a:r>
                      <a:r>
                        <a:rPr sz="900" spc="10" dirty="0">
                          <a:solidFill>
                            <a:srgbClr val="333333"/>
                          </a:solidFill>
                          <a:latin typeface="Verdana"/>
                          <a:cs typeface="Verdana"/>
                        </a:rPr>
                        <a:t> </a:t>
                      </a:r>
                      <a:r>
                        <a:rPr sz="900" spc="-5" dirty="0">
                          <a:solidFill>
                            <a:srgbClr val="333333"/>
                          </a:solidFill>
                          <a:latin typeface="Verdana"/>
                          <a:cs typeface="Verdana"/>
                        </a:rPr>
                        <a:t>jo</a:t>
                      </a:r>
                      <a:r>
                        <a:rPr sz="900" spc="10" dirty="0">
                          <a:solidFill>
                            <a:srgbClr val="333333"/>
                          </a:solidFill>
                          <a:latin typeface="Verdana"/>
                          <a:cs typeface="Verdana"/>
                        </a:rPr>
                        <a:t> </a:t>
                      </a:r>
                      <a:r>
                        <a:rPr sz="900" spc="-5" dirty="0">
                          <a:solidFill>
                            <a:srgbClr val="333333"/>
                          </a:solidFill>
                          <a:latin typeface="Verdana"/>
                          <a:cs typeface="Verdana"/>
                        </a:rPr>
                        <a:t>turiniui,</a:t>
                      </a:r>
                      <a:r>
                        <a:rPr sz="900" dirty="0">
                          <a:solidFill>
                            <a:srgbClr val="333333"/>
                          </a:solidFill>
                          <a:latin typeface="Verdana"/>
                          <a:cs typeface="Verdana"/>
                        </a:rPr>
                        <a:t> </a:t>
                      </a:r>
                      <a:r>
                        <a:rPr sz="900" spc="-5" dirty="0">
                          <a:solidFill>
                            <a:srgbClr val="333333"/>
                          </a:solidFill>
                          <a:latin typeface="Verdana"/>
                          <a:cs typeface="Verdana"/>
                        </a:rPr>
                        <a:t>kuriame</a:t>
                      </a:r>
                      <a:r>
                        <a:rPr sz="900" dirty="0">
                          <a:solidFill>
                            <a:srgbClr val="333333"/>
                          </a:solidFill>
                          <a:latin typeface="Verdana"/>
                          <a:cs typeface="Verdana"/>
                        </a:rPr>
                        <a:t> </a:t>
                      </a:r>
                      <a:r>
                        <a:rPr sz="900" spc="-5" dirty="0">
                          <a:solidFill>
                            <a:srgbClr val="333333"/>
                          </a:solidFill>
                          <a:latin typeface="Verdana"/>
                          <a:cs typeface="Verdana"/>
                        </a:rPr>
                        <a:t>pateikiama</a:t>
                      </a:r>
                      <a:r>
                        <a:rPr sz="900" dirty="0">
                          <a:solidFill>
                            <a:srgbClr val="333333"/>
                          </a:solidFill>
                          <a:latin typeface="Verdana"/>
                          <a:cs typeface="Verdana"/>
                        </a:rPr>
                        <a:t> </a:t>
                      </a:r>
                      <a:r>
                        <a:rPr sz="900" spc="-5" dirty="0">
                          <a:solidFill>
                            <a:srgbClr val="333333"/>
                          </a:solidFill>
                          <a:latin typeface="Verdana"/>
                          <a:cs typeface="Verdana"/>
                        </a:rPr>
                        <a:t>autorių </a:t>
                      </a:r>
                      <a:r>
                        <a:rPr sz="900" spc="-300" dirty="0">
                          <a:solidFill>
                            <a:srgbClr val="333333"/>
                          </a:solidFill>
                          <a:latin typeface="Verdana"/>
                          <a:cs typeface="Verdana"/>
                        </a:rPr>
                        <a:t> </a:t>
                      </a:r>
                      <a:r>
                        <a:rPr sz="900" spc="-5" dirty="0">
                          <a:solidFill>
                            <a:srgbClr val="333333"/>
                          </a:solidFill>
                          <a:latin typeface="Verdana"/>
                          <a:cs typeface="Verdana"/>
                        </a:rPr>
                        <a:t>nuomonė, </a:t>
                      </a:r>
                      <a:r>
                        <a:rPr sz="900" dirty="0">
                          <a:solidFill>
                            <a:srgbClr val="333333"/>
                          </a:solidFill>
                          <a:latin typeface="Verdana"/>
                          <a:cs typeface="Verdana"/>
                        </a:rPr>
                        <a:t>todėl</a:t>
                      </a:r>
                      <a:r>
                        <a:rPr sz="900" spc="10" dirty="0">
                          <a:solidFill>
                            <a:srgbClr val="333333"/>
                          </a:solidFill>
                          <a:latin typeface="Verdana"/>
                          <a:cs typeface="Verdana"/>
                        </a:rPr>
                        <a:t> </a:t>
                      </a:r>
                      <a:r>
                        <a:rPr sz="900" spc="-5" dirty="0">
                          <a:solidFill>
                            <a:srgbClr val="333333"/>
                          </a:solidFill>
                          <a:latin typeface="Verdana"/>
                          <a:cs typeface="Verdana"/>
                        </a:rPr>
                        <a:t>Europos</a:t>
                      </a:r>
                      <a:r>
                        <a:rPr sz="900" spc="5" dirty="0">
                          <a:solidFill>
                            <a:srgbClr val="333333"/>
                          </a:solidFill>
                          <a:latin typeface="Verdana"/>
                          <a:cs typeface="Verdana"/>
                        </a:rPr>
                        <a:t> </a:t>
                      </a:r>
                      <a:r>
                        <a:rPr sz="900" spc="-5" dirty="0">
                          <a:solidFill>
                            <a:srgbClr val="333333"/>
                          </a:solidFill>
                          <a:latin typeface="Verdana"/>
                          <a:cs typeface="Verdana"/>
                        </a:rPr>
                        <a:t>Komisija</a:t>
                      </a:r>
                      <a:r>
                        <a:rPr sz="900" spc="5" dirty="0">
                          <a:solidFill>
                            <a:srgbClr val="333333"/>
                          </a:solidFill>
                          <a:latin typeface="Verdana"/>
                          <a:cs typeface="Verdana"/>
                        </a:rPr>
                        <a:t> </a:t>
                      </a:r>
                      <a:r>
                        <a:rPr sz="900" spc="-5" dirty="0">
                          <a:solidFill>
                            <a:srgbClr val="333333"/>
                          </a:solidFill>
                          <a:latin typeface="Verdana"/>
                          <a:cs typeface="Verdana"/>
                        </a:rPr>
                        <a:t>negali</a:t>
                      </a:r>
                      <a:r>
                        <a:rPr sz="900" spc="10" dirty="0">
                          <a:solidFill>
                            <a:srgbClr val="333333"/>
                          </a:solidFill>
                          <a:latin typeface="Verdana"/>
                          <a:cs typeface="Verdana"/>
                        </a:rPr>
                        <a:t> </a:t>
                      </a:r>
                      <a:r>
                        <a:rPr sz="900" spc="-5" dirty="0">
                          <a:solidFill>
                            <a:srgbClr val="333333"/>
                          </a:solidFill>
                          <a:latin typeface="Verdana"/>
                          <a:cs typeface="Verdana"/>
                        </a:rPr>
                        <a:t>būti</a:t>
                      </a:r>
                      <a:r>
                        <a:rPr sz="900" spc="10" dirty="0">
                          <a:solidFill>
                            <a:srgbClr val="333333"/>
                          </a:solidFill>
                          <a:latin typeface="Verdana"/>
                          <a:cs typeface="Verdana"/>
                        </a:rPr>
                        <a:t> </a:t>
                      </a:r>
                      <a:r>
                        <a:rPr sz="900" spc="-5" dirty="0">
                          <a:solidFill>
                            <a:srgbClr val="333333"/>
                          </a:solidFill>
                          <a:latin typeface="Verdana"/>
                          <a:cs typeface="Verdana"/>
                        </a:rPr>
                        <a:t>laikoma</a:t>
                      </a:r>
                      <a:r>
                        <a:rPr sz="900" spc="-10" dirty="0">
                          <a:solidFill>
                            <a:srgbClr val="333333"/>
                          </a:solidFill>
                          <a:latin typeface="Verdana"/>
                          <a:cs typeface="Verdana"/>
                        </a:rPr>
                        <a:t> </a:t>
                      </a:r>
                      <a:r>
                        <a:rPr sz="900" spc="-5" dirty="0">
                          <a:solidFill>
                            <a:srgbClr val="333333"/>
                          </a:solidFill>
                          <a:latin typeface="Verdana"/>
                          <a:cs typeface="Verdana"/>
                        </a:rPr>
                        <a:t>atsakinga</a:t>
                      </a:r>
                      <a:r>
                        <a:rPr sz="900" spc="5" dirty="0">
                          <a:solidFill>
                            <a:srgbClr val="333333"/>
                          </a:solidFill>
                          <a:latin typeface="Verdana"/>
                          <a:cs typeface="Verdana"/>
                        </a:rPr>
                        <a:t> </a:t>
                      </a:r>
                      <a:r>
                        <a:rPr sz="900" dirty="0">
                          <a:solidFill>
                            <a:srgbClr val="333333"/>
                          </a:solidFill>
                          <a:latin typeface="Verdana"/>
                          <a:cs typeface="Verdana"/>
                        </a:rPr>
                        <a:t>už </a:t>
                      </a:r>
                      <a:r>
                        <a:rPr sz="900" spc="-5" dirty="0">
                          <a:solidFill>
                            <a:srgbClr val="333333"/>
                          </a:solidFill>
                          <a:latin typeface="Verdana"/>
                          <a:cs typeface="Verdana"/>
                        </a:rPr>
                        <a:t>informaciją</a:t>
                      </a:r>
                      <a:r>
                        <a:rPr sz="900" spc="5" dirty="0">
                          <a:solidFill>
                            <a:srgbClr val="333333"/>
                          </a:solidFill>
                          <a:latin typeface="Verdana"/>
                          <a:cs typeface="Verdana"/>
                        </a:rPr>
                        <a:t> </a:t>
                      </a:r>
                      <a:r>
                        <a:rPr sz="900" spc="-5" dirty="0">
                          <a:solidFill>
                            <a:srgbClr val="333333"/>
                          </a:solidFill>
                          <a:latin typeface="Verdana"/>
                          <a:cs typeface="Verdana"/>
                        </a:rPr>
                        <a:t>panaudotą</a:t>
                      </a:r>
                      <a:r>
                        <a:rPr sz="900" spc="5" dirty="0">
                          <a:solidFill>
                            <a:srgbClr val="333333"/>
                          </a:solidFill>
                          <a:latin typeface="Verdana"/>
                          <a:cs typeface="Verdana"/>
                        </a:rPr>
                        <a:t> </a:t>
                      </a:r>
                      <a:r>
                        <a:rPr sz="900" dirty="0">
                          <a:solidFill>
                            <a:srgbClr val="333333"/>
                          </a:solidFill>
                          <a:latin typeface="Verdana"/>
                          <a:cs typeface="Verdana"/>
                        </a:rPr>
                        <a:t>šiame</a:t>
                      </a:r>
                      <a:r>
                        <a:rPr sz="900" spc="5" dirty="0">
                          <a:solidFill>
                            <a:srgbClr val="333333"/>
                          </a:solidFill>
                          <a:latin typeface="Verdana"/>
                          <a:cs typeface="Verdana"/>
                        </a:rPr>
                        <a:t> </a:t>
                      </a:r>
                      <a:r>
                        <a:rPr sz="900" spc="-5" dirty="0">
                          <a:solidFill>
                            <a:srgbClr val="333333"/>
                          </a:solidFill>
                          <a:latin typeface="Verdana"/>
                          <a:cs typeface="Verdana"/>
                        </a:rPr>
                        <a:t>leidinyje.</a:t>
                      </a:r>
                      <a:endParaRPr sz="900">
                        <a:latin typeface="Verdana"/>
                        <a:cs typeface="Verdana"/>
                      </a:endParaRPr>
                    </a:p>
                  </a:txBody>
                  <a:tcPr marL="0" marR="0" marT="285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415640">
                <a:tc>
                  <a:txBody>
                    <a:bodyPr/>
                    <a:lstStyle/>
                    <a:p>
                      <a:pPr>
                        <a:lnSpc>
                          <a:spcPct val="100000"/>
                        </a:lnSpc>
                        <a:spcBef>
                          <a:spcPts val="20"/>
                        </a:spcBef>
                      </a:pPr>
                      <a:endParaRPr sz="900">
                        <a:latin typeface="Times New Roman"/>
                        <a:cs typeface="Times New Roman"/>
                      </a:endParaRPr>
                    </a:p>
                    <a:p>
                      <a:pPr marL="85090">
                        <a:lnSpc>
                          <a:spcPct val="100000"/>
                        </a:lnSpc>
                      </a:pPr>
                      <a:r>
                        <a:rPr sz="900" b="1" dirty="0">
                          <a:latin typeface="Verdana"/>
                          <a:cs typeface="Verdana"/>
                        </a:rPr>
                        <a:t>LV</a:t>
                      </a:r>
                      <a:endParaRPr sz="900">
                        <a:latin typeface="Verdana"/>
                        <a:cs typeface="Verdana"/>
                      </a:endParaRPr>
                    </a:p>
                  </a:txBody>
                  <a:tcPr marL="0" marR="0" marT="162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35"/>
                        </a:spcBef>
                      </a:pPr>
                      <a:endParaRPr sz="900">
                        <a:latin typeface="Times New Roman"/>
                        <a:cs typeface="Times New Roman"/>
                      </a:endParaRPr>
                    </a:p>
                    <a:p>
                      <a:pPr marL="68580" marR="384175" algn="just">
                        <a:lnSpc>
                          <a:spcPct val="101099"/>
                        </a:lnSpc>
                      </a:pPr>
                      <a:r>
                        <a:rPr sz="900" spc="-5" dirty="0">
                          <a:solidFill>
                            <a:srgbClr val="333333"/>
                          </a:solidFill>
                          <a:latin typeface="Verdana"/>
                          <a:cs typeface="Verdana"/>
                        </a:rPr>
                        <a:t>Eiropas Komisijas atbalsts </a:t>
                      </a:r>
                      <a:r>
                        <a:rPr sz="900" dirty="0">
                          <a:solidFill>
                            <a:srgbClr val="333333"/>
                          </a:solidFill>
                          <a:latin typeface="Verdana"/>
                          <a:cs typeface="Verdana"/>
                        </a:rPr>
                        <a:t>šīs </a:t>
                      </a:r>
                      <a:r>
                        <a:rPr sz="900" spc="-5" dirty="0">
                          <a:solidFill>
                            <a:srgbClr val="333333"/>
                          </a:solidFill>
                          <a:latin typeface="Verdana"/>
                          <a:cs typeface="Verdana"/>
                        </a:rPr>
                        <a:t>publikācijas sagatavošanai nav uzskatāms </a:t>
                      </a:r>
                      <a:r>
                        <a:rPr sz="900" dirty="0">
                          <a:solidFill>
                            <a:srgbClr val="333333"/>
                          </a:solidFill>
                          <a:latin typeface="Verdana"/>
                          <a:cs typeface="Verdana"/>
                        </a:rPr>
                        <a:t>par satura </a:t>
                      </a:r>
                      <a:r>
                        <a:rPr sz="900" spc="-5" dirty="0">
                          <a:solidFill>
                            <a:srgbClr val="333333"/>
                          </a:solidFill>
                          <a:latin typeface="Verdana"/>
                          <a:cs typeface="Verdana"/>
                        </a:rPr>
                        <a:t>apstiprinājumu, </a:t>
                      </a:r>
                      <a:r>
                        <a:rPr sz="900" dirty="0">
                          <a:solidFill>
                            <a:srgbClr val="333333"/>
                          </a:solidFill>
                          <a:latin typeface="Verdana"/>
                          <a:cs typeface="Verdana"/>
                        </a:rPr>
                        <a:t>kas </a:t>
                      </a:r>
                      <a:r>
                        <a:rPr sz="900" spc="5" dirty="0">
                          <a:solidFill>
                            <a:srgbClr val="333333"/>
                          </a:solidFill>
                          <a:latin typeface="Verdana"/>
                          <a:cs typeface="Verdana"/>
                        </a:rPr>
                        <a:t> </a:t>
                      </a:r>
                      <a:r>
                        <a:rPr sz="900" spc="-5" dirty="0">
                          <a:solidFill>
                            <a:srgbClr val="333333"/>
                          </a:solidFill>
                          <a:latin typeface="Verdana"/>
                          <a:cs typeface="Verdana"/>
                        </a:rPr>
                        <a:t>atspoguļo tikai autoru viedokļus, </a:t>
                      </a:r>
                      <a:r>
                        <a:rPr sz="900" dirty="0">
                          <a:solidFill>
                            <a:srgbClr val="333333"/>
                          </a:solidFill>
                          <a:latin typeface="Verdana"/>
                          <a:cs typeface="Verdana"/>
                        </a:rPr>
                        <a:t>un Komisija </a:t>
                      </a:r>
                      <a:r>
                        <a:rPr sz="900" spc="-5" dirty="0">
                          <a:solidFill>
                            <a:srgbClr val="333333"/>
                          </a:solidFill>
                          <a:latin typeface="Verdana"/>
                          <a:cs typeface="Verdana"/>
                        </a:rPr>
                        <a:t>nevar </a:t>
                      </a:r>
                      <a:r>
                        <a:rPr sz="900" dirty="0">
                          <a:solidFill>
                            <a:srgbClr val="333333"/>
                          </a:solidFill>
                          <a:latin typeface="Verdana"/>
                          <a:cs typeface="Verdana"/>
                        </a:rPr>
                        <a:t>būt </a:t>
                      </a:r>
                      <a:r>
                        <a:rPr sz="900" spc="-5" dirty="0">
                          <a:solidFill>
                            <a:srgbClr val="333333"/>
                          </a:solidFill>
                          <a:latin typeface="Verdana"/>
                          <a:cs typeface="Verdana"/>
                        </a:rPr>
                        <a:t>atbildīga </a:t>
                      </a:r>
                      <a:r>
                        <a:rPr sz="900" dirty="0">
                          <a:solidFill>
                            <a:srgbClr val="333333"/>
                          </a:solidFill>
                          <a:latin typeface="Verdana"/>
                          <a:cs typeface="Verdana"/>
                        </a:rPr>
                        <a:t>par tajā </a:t>
                      </a:r>
                      <a:r>
                        <a:rPr sz="900" spc="-5" dirty="0">
                          <a:solidFill>
                            <a:srgbClr val="333333"/>
                          </a:solidFill>
                          <a:latin typeface="Verdana"/>
                          <a:cs typeface="Verdana"/>
                        </a:rPr>
                        <a:t>ietvertās informācijas jebkādu </a:t>
                      </a:r>
                      <a:r>
                        <a:rPr sz="900" dirty="0">
                          <a:solidFill>
                            <a:srgbClr val="333333"/>
                          </a:solidFill>
                          <a:latin typeface="Verdana"/>
                          <a:cs typeface="Verdana"/>
                        </a:rPr>
                        <a:t> </a:t>
                      </a:r>
                      <a:r>
                        <a:rPr sz="900" spc="-5" dirty="0">
                          <a:solidFill>
                            <a:srgbClr val="333333"/>
                          </a:solidFill>
                          <a:latin typeface="Verdana"/>
                          <a:cs typeface="Verdana"/>
                        </a:rPr>
                        <a:t>izmantošanu.</a:t>
                      </a:r>
                      <a:endParaRPr sz="900">
                        <a:latin typeface="Verdana"/>
                        <a:cs typeface="Verdana"/>
                      </a:endParaRPr>
                    </a:p>
                  </a:txBody>
                  <a:tcPr marL="0" marR="0" marT="285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556379">
                <a:tc>
                  <a:txBody>
                    <a:bodyPr/>
                    <a:lstStyle/>
                    <a:p>
                      <a:pPr>
                        <a:lnSpc>
                          <a:spcPct val="100000"/>
                        </a:lnSpc>
                        <a:spcBef>
                          <a:spcPts val="10"/>
                        </a:spcBef>
                      </a:pPr>
                      <a:endParaRPr sz="900">
                        <a:latin typeface="Times New Roman"/>
                        <a:cs typeface="Times New Roman"/>
                      </a:endParaRPr>
                    </a:p>
                    <a:p>
                      <a:pPr marL="69850">
                        <a:lnSpc>
                          <a:spcPct val="100000"/>
                        </a:lnSpc>
                      </a:pPr>
                      <a:r>
                        <a:rPr sz="900" b="1" spc="-5" dirty="0">
                          <a:latin typeface="Verdana"/>
                          <a:cs typeface="Verdana"/>
                        </a:rPr>
                        <a:t>MT</a:t>
                      </a:r>
                      <a:endParaRPr sz="900">
                        <a:latin typeface="Verdana"/>
                        <a:cs typeface="Verdana"/>
                      </a:endParaRPr>
                    </a:p>
                  </a:txBody>
                  <a:tcPr marL="0" marR="0" marT="81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20"/>
                        </a:spcBef>
                      </a:pPr>
                      <a:endParaRPr sz="900" dirty="0">
                        <a:latin typeface="Times New Roman"/>
                        <a:cs typeface="Times New Roman"/>
                      </a:endParaRPr>
                    </a:p>
                    <a:p>
                      <a:pPr marL="68580" marR="601980">
                        <a:lnSpc>
                          <a:spcPct val="101200"/>
                        </a:lnSpc>
                      </a:pPr>
                      <a:r>
                        <a:rPr sz="900" spc="-5" dirty="0">
                          <a:solidFill>
                            <a:srgbClr val="333333"/>
                          </a:solidFill>
                          <a:latin typeface="Verdana"/>
                          <a:cs typeface="Verdana"/>
                        </a:rPr>
                        <a:t>L-appoġġ</a:t>
                      </a:r>
                      <a:r>
                        <a:rPr sz="900" spc="5" dirty="0">
                          <a:solidFill>
                            <a:srgbClr val="333333"/>
                          </a:solidFill>
                          <a:latin typeface="Verdana"/>
                          <a:cs typeface="Verdana"/>
                        </a:rPr>
                        <a:t> </a:t>
                      </a:r>
                      <a:r>
                        <a:rPr sz="900" spc="-5" dirty="0">
                          <a:solidFill>
                            <a:srgbClr val="333333"/>
                          </a:solidFill>
                          <a:latin typeface="Verdana"/>
                          <a:cs typeface="Verdana"/>
                        </a:rPr>
                        <a:t>tal-Kummissjoni</a:t>
                      </a:r>
                      <a:r>
                        <a:rPr sz="900" spc="10" dirty="0">
                          <a:solidFill>
                            <a:srgbClr val="333333"/>
                          </a:solidFill>
                          <a:latin typeface="Verdana"/>
                          <a:cs typeface="Verdana"/>
                        </a:rPr>
                        <a:t> </a:t>
                      </a:r>
                      <a:r>
                        <a:rPr sz="900" spc="-5" dirty="0">
                          <a:solidFill>
                            <a:srgbClr val="333333"/>
                          </a:solidFill>
                          <a:latin typeface="Verdana"/>
                          <a:cs typeface="Verdana"/>
                        </a:rPr>
                        <a:t>Ewropea</a:t>
                      </a:r>
                      <a:r>
                        <a:rPr sz="900" spc="5" dirty="0">
                          <a:solidFill>
                            <a:srgbClr val="333333"/>
                          </a:solidFill>
                          <a:latin typeface="Verdana"/>
                          <a:cs typeface="Verdana"/>
                        </a:rPr>
                        <a:t> </a:t>
                      </a:r>
                      <a:r>
                        <a:rPr sz="900" spc="-5" dirty="0">
                          <a:solidFill>
                            <a:srgbClr val="333333"/>
                          </a:solidFill>
                          <a:latin typeface="Verdana"/>
                          <a:cs typeface="Verdana"/>
                        </a:rPr>
                        <a:t>għall-produzzjoni</a:t>
                      </a:r>
                      <a:r>
                        <a:rPr sz="900" spc="-10" dirty="0">
                          <a:solidFill>
                            <a:srgbClr val="333333"/>
                          </a:solidFill>
                          <a:latin typeface="Verdana"/>
                          <a:cs typeface="Verdana"/>
                        </a:rPr>
                        <a:t> </a:t>
                      </a:r>
                      <a:r>
                        <a:rPr sz="900" dirty="0">
                          <a:solidFill>
                            <a:srgbClr val="333333"/>
                          </a:solidFill>
                          <a:latin typeface="Verdana"/>
                          <a:cs typeface="Verdana"/>
                        </a:rPr>
                        <a:t>ta’ din </a:t>
                      </a:r>
                      <a:r>
                        <a:rPr sz="900" spc="-5" dirty="0">
                          <a:solidFill>
                            <a:srgbClr val="333333"/>
                          </a:solidFill>
                          <a:latin typeface="Verdana"/>
                          <a:cs typeface="Verdana"/>
                        </a:rPr>
                        <a:t>il-pubblikazzjoni</a:t>
                      </a:r>
                      <a:r>
                        <a:rPr sz="900" spc="10" dirty="0">
                          <a:solidFill>
                            <a:srgbClr val="333333"/>
                          </a:solidFill>
                          <a:latin typeface="Verdana"/>
                          <a:cs typeface="Verdana"/>
                        </a:rPr>
                        <a:t> </a:t>
                      </a:r>
                      <a:r>
                        <a:rPr sz="900" dirty="0">
                          <a:solidFill>
                            <a:srgbClr val="333333"/>
                          </a:solidFill>
                          <a:latin typeface="Verdana"/>
                          <a:cs typeface="Verdana"/>
                        </a:rPr>
                        <a:t>ma</a:t>
                      </a:r>
                      <a:r>
                        <a:rPr sz="900" spc="5" dirty="0">
                          <a:solidFill>
                            <a:srgbClr val="333333"/>
                          </a:solidFill>
                          <a:latin typeface="Verdana"/>
                          <a:cs typeface="Verdana"/>
                        </a:rPr>
                        <a:t> </a:t>
                      </a:r>
                      <a:r>
                        <a:rPr sz="900" spc="-5" dirty="0">
                          <a:solidFill>
                            <a:srgbClr val="333333"/>
                          </a:solidFill>
                          <a:latin typeface="Verdana"/>
                          <a:cs typeface="Verdana"/>
                        </a:rPr>
                        <a:t>jikkostitwixxix </a:t>
                      </a:r>
                      <a:r>
                        <a:rPr sz="900" dirty="0">
                          <a:solidFill>
                            <a:srgbClr val="333333"/>
                          </a:solidFill>
                          <a:latin typeface="Verdana"/>
                          <a:cs typeface="Verdana"/>
                        </a:rPr>
                        <a:t> </a:t>
                      </a:r>
                      <a:r>
                        <a:rPr sz="900" spc="-5" dirty="0">
                          <a:solidFill>
                            <a:srgbClr val="333333"/>
                          </a:solidFill>
                          <a:latin typeface="Verdana"/>
                          <a:cs typeface="Verdana"/>
                        </a:rPr>
                        <a:t>approvazzjoni</a:t>
                      </a:r>
                      <a:r>
                        <a:rPr sz="900" spc="10" dirty="0">
                          <a:solidFill>
                            <a:srgbClr val="333333"/>
                          </a:solidFill>
                          <a:latin typeface="Verdana"/>
                          <a:cs typeface="Verdana"/>
                        </a:rPr>
                        <a:t> </a:t>
                      </a:r>
                      <a:r>
                        <a:rPr sz="900" spc="-5" dirty="0">
                          <a:solidFill>
                            <a:srgbClr val="333333"/>
                          </a:solidFill>
                          <a:latin typeface="Verdana"/>
                          <a:cs typeface="Verdana"/>
                        </a:rPr>
                        <a:t>tal-kontenut,</a:t>
                      </a:r>
                      <a:r>
                        <a:rPr sz="900" spc="5" dirty="0">
                          <a:solidFill>
                            <a:srgbClr val="333333"/>
                          </a:solidFill>
                          <a:latin typeface="Verdana"/>
                          <a:cs typeface="Verdana"/>
                        </a:rPr>
                        <a:t> </a:t>
                      </a:r>
                      <a:r>
                        <a:rPr sz="900" dirty="0">
                          <a:solidFill>
                            <a:srgbClr val="333333"/>
                          </a:solidFill>
                          <a:latin typeface="Verdana"/>
                          <a:cs typeface="Verdana"/>
                        </a:rPr>
                        <a:t>li</a:t>
                      </a:r>
                      <a:r>
                        <a:rPr sz="900" spc="15" dirty="0">
                          <a:solidFill>
                            <a:srgbClr val="333333"/>
                          </a:solidFill>
                          <a:latin typeface="Verdana"/>
                          <a:cs typeface="Verdana"/>
                        </a:rPr>
                        <a:t> </a:t>
                      </a:r>
                      <a:r>
                        <a:rPr sz="900" spc="-5" dirty="0">
                          <a:solidFill>
                            <a:srgbClr val="333333"/>
                          </a:solidFill>
                          <a:latin typeface="Verdana"/>
                          <a:cs typeface="Verdana"/>
                        </a:rPr>
                        <a:t>jirrifletti</a:t>
                      </a:r>
                      <a:r>
                        <a:rPr sz="900" spc="15" dirty="0">
                          <a:solidFill>
                            <a:srgbClr val="333333"/>
                          </a:solidFill>
                          <a:latin typeface="Verdana"/>
                          <a:cs typeface="Verdana"/>
                        </a:rPr>
                        <a:t> </a:t>
                      </a:r>
                      <a:r>
                        <a:rPr sz="900" spc="-5" dirty="0">
                          <a:solidFill>
                            <a:srgbClr val="333333"/>
                          </a:solidFill>
                          <a:latin typeface="Verdana"/>
                          <a:cs typeface="Verdana"/>
                        </a:rPr>
                        <a:t>biss</a:t>
                      </a:r>
                      <a:r>
                        <a:rPr sz="900" spc="5" dirty="0">
                          <a:solidFill>
                            <a:srgbClr val="333333"/>
                          </a:solidFill>
                          <a:latin typeface="Verdana"/>
                          <a:cs typeface="Verdana"/>
                        </a:rPr>
                        <a:t> </a:t>
                      </a:r>
                      <a:r>
                        <a:rPr sz="900" spc="-5" dirty="0">
                          <a:solidFill>
                            <a:srgbClr val="333333"/>
                          </a:solidFill>
                          <a:latin typeface="Verdana"/>
                          <a:cs typeface="Verdana"/>
                        </a:rPr>
                        <a:t>il-fehmiet</a:t>
                      </a:r>
                      <a:r>
                        <a:rPr sz="900" spc="15" dirty="0">
                          <a:solidFill>
                            <a:srgbClr val="333333"/>
                          </a:solidFill>
                          <a:latin typeface="Verdana"/>
                          <a:cs typeface="Verdana"/>
                        </a:rPr>
                        <a:t> </a:t>
                      </a:r>
                      <a:r>
                        <a:rPr sz="900" spc="-5" dirty="0">
                          <a:solidFill>
                            <a:srgbClr val="333333"/>
                          </a:solidFill>
                          <a:latin typeface="Verdana"/>
                          <a:cs typeface="Verdana"/>
                        </a:rPr>
                        <a:t>tal-awturi,</a:t>
                      </a:r>
                      <a:r>
                        <a:rPr sz="900" dirty="0">
                          <a:solidFill>
                            <a:srgbClr val="333333"/>
                          </a:solidFill>
                          <a:latin typeface="Verdana"/>
                          <a:cs typeface="Verdana"/>
                        </a:rPr>
                        <a:t> u</a:t>
                      </a:r>
                      <a:r>
                        <a:rPr sz="900" spc="5" dirty="0">
                          <a:solidFill>
                            <a:srgbClr val="333333"/>
                          </a:solidFill>
                          <a:latin typeface="Verdana"/>
                          <a:cs typeface="Verdana"/>
                        </a:rPr>
                        <a:t> </a:t>
                      </a:r>
                      <a:r>
                        <a:rPr sz="900" spc="-5" dirty="0">
                          <a:solidFill>
                            <a:srgbClr val="333333"/>
                          </a:solidFill>
                          <a:latin typeface="Verdana"/>
                          <a:cs typeface="Verdana"/>
                        </a:rPr>
                        <a:t>l-Kummissjoni</a:t>
                      </a:r>
                      <a:r>
                        <a:rPr sz="900" spc="15" dirty="0">
                          <a:solidFill>
                            <a:srgbClr val="333333"/>
                          </a:solidFill>
                          <a:latin typeface="Verdana"/>
                          <a:cs typeface="Verdana"/>
                        </a:rPr>
                        <a:t> </a:t>
                      </a:r>
                      <a:r>
                        <a:rPr sz="900" dirty="0">
                          <a:solidFill>
                            <a:srgbClr val="333333"/>
                          </a:solidFill>
                          <a:latin typeface="Verdana"/>
                          <a:cs typeface="Verdana"/>
                        </a:rPr>
                        <a:t>ma</a:t>
                      </a:r>
                      <a:r>
                        <a:rPr sz="900" spc="10" dirty="0">
                          <a:solidFill>
                            <a:srgbClr val="333333"/>
                          </a:solidFill>
                          <a:latin typeface="Verdana"/>
                          <a:cs typeface="Verdana"/>
                        </a:rPr>
                        <a:t> </a:t>
                      </a:r>
                      <a:r>
                        <a:rPr sz="900" dirty="0">
                          <a:solidFill>
                            <a:srgbClr val="333333"/>
                          </a:solidFill>
                          <a:latin typeface="Verdana"/>
                          <a:cs typeface="Verdana"/>
                        </a:rPr>
                        <a:t>tistax</a:t>
                      </a:r>
                      <a:r>
                        <a:rPr sz="900" spc="5" dirty="0">
                          <a:solidFill>
                            <a:srgbClr val="333333"/>
                          </a:solidFill>
                          <a:latin typeface="Verdana"/>
                          <a:cs typeface="Verdana"/>
                        </a:rPr>
                        <a:t> </a:t>
                      </a:r>
                      <a:r>
                        <a:rPr sz="900" spc="-5" dirty="0">
                          <a:solidFill>
                            <a:srgbClr val="333333"/>
                          </a:solidFill>
                          <a:latin typeface="Verdana"/>
                          <a:cs typeface="Verdana"/>
                        </a:rPr>
                        <a:t>tinżamm </a:t>
                      </a:r>
                      <a:r>
                        <a:rPr sz="900" spc="-305" dirty="0">
                          <a:solidFill>
                            <a:srgbClr val="333333"/>
                          </a:solidFill>
                          <a:latin typeface="Verdana"/>
                          <a:cs typeface="Verdana"/>
                        </a:rPr>
                        <a:t> </a:t>
                      </a:r>
                      <a:r>
                        <a:rPr sz="900" spc="-5" dirty="0">
                          <a:solidFill>
                            <a:srgbClr val="333333"/>
                          </a:solidFill>
                          <a:latin typeface="Verdana"/>
                          <a:cs typeface="Verdana"/>
                        </a:rPr>
                        <a:t>responsabbli</a:t>
                      </a:r>
                      <a:r>
                        <a:rPr sz="900" dirty="0">
                          <a:solidFill>
                            <a:srgbClr val="333333"/>
                          </a:solidFill>
                          <a:latin typeface="Verdana"/>
                          <a:cs typeface="Verdana"/>
                        </a:rPr>
                        <a:t> </a:t>
                      </a:r>
                      <a:r>
                        <a:rPr sz="900" spc="-5" dirty="0">
                          <a:solidFill>
                            <a:srgbClr val="333333"/>
                          </a:solidFill>
                          <a:latin typeface="Verdana"/>
                          <a:cs typeface="Verdana"/>
                        </a:rPr>
                        <a:t>għal</a:t>
                      </a:r>
                      <a:r>
                        <a:rPr sz="900" dirty="0">
                          <a:solidFill>
                            <a:srgbClr val="333333"/>
                          </a:solidFill>
                          <a:latin typeface="Verdana"/>
                          <a:cs typeface="Verdana"/>
                        </a:rPr>
                        <a:t> </a:t>
                      </a:r>
                      <a:r>
                        <a:rPr sz="900" spc="-5" dirty="0">
                          <a:solidFill>
                            <a:srgbClr val="333333"/>
                          </a:solidFill>
                          <a:latin typeface="Verdana"/>
                          <a:cs typeface="Verdana"/>
                        </a:rPr>
                        <a:t>kwalunkwe</a:t>
                      </a:r>
                      <a:r>
                        <a:rPr sz="900" dirty="0">
                          <a:solidFill>
                            <a:srgbClr val="333333"/>
                          </a:solidFill>
                          <a:latin typeface="Verdana"/>
                          <a:cs typeface="Verdana"/>
                        </a:rPr>
                        <a:t> </a:t>
                      </a:r>
                      <a:r>
                        <a:rPr sz="900" spc="-5" dirty="0">
                          <a:solidFill>
                            <a:srgbClr val="333333"/>
                          </a:solidFill>
                          <a:latin typeface="Verdana"/>
                          <a:cs typeface="Verdana"/>
                        </a:rPr>
                        <a:t>użu</a:t>
                      </a:r>
                      <a:r>
                        <a:rPr sz="900" spc="-10" dirty="0">
                          <a:solidFill>
                            <a:srgbClr val="333333"/>
                          </a:solidFill>
                          <a:latin typeface="Verdana"/>
                          <a:cs typeface="Verdana"/>
                        </a:rPr>
                        <a:t> </a:t>
                      </a:r>
                      <a:r>
                        <a:rPr sz="900" dirty="0">
                          <a:solidFill>
                            <a:srgbClr val="333333"/>
                          </a:solidFill>
                          <a:latin typeface="Verdana"/>
                          <a:cs typeface="Verdana"/>
                        </a:rPr>
                        <a:t>li</a:t>
                      </a:r>
                      <a:r>
                        <a:rPr sz="900" spc="5" dirty="0">
                          <a:solidFill>
                            <a:srgbClr val="333333"/>
                          </a:solidFill>
                          <a:latin typeface="Verdana"/>
                          <a:cs typeface="Verdana"/>
                        </a:rPr>
                        <a:t> </a:t>
                      </a:r>
                      <a:r>
                        <a:rPr sz="900" dirty="0">
                          <a:solidFill>
                            <a:srgbClr val="333333"/>
                          </a:solidFill>
                          <a:latin typeface="Verdana"/>
                          <a:cs typeface="Verdana"/>
                        </a:rPr>
                        <a:t>jista’</a:t>
                      </a:r>
                      <a:r>
                        <a:rPr sz="900" spc="-10" dirty="0">
                          <a:solidFill>
                            <a:srgbClr val="333333"/>
                          </a:solidFill>
                          <a:latin typeface="Verdana"/>
                          <a:cs typeface="Verdana"/>
                        </a:rPr>
                        <a:t> </a:t>
                      </a:r>
                      <a:r>
                        <a:rPr sz="900" spc="-5" dirty="0">
                          <a:solidFill>
                            <a:srgbClr val="333333"/>
                          </a:solidFill>
                          <a:latin typeface="Verdana"/>
                          <a:cs typeface="Verdana"/>
                        </a:rPr>
                        <a:t>jsir mill-informazzjoni</a:t>
                      </a:r>
                      <a:r>
                        <a:rPr sz="900" spc="5" dirty="0">
                          <a:solidFill>
                            <a:srgbClr val="333333"/>
                          </a:solidFill>
                          <a:latin typeface="Verdana"/>
                          <a:cs typeface="Verdana"/>
                        </a:rPr>
                        <a:t> </a:t>
                      </a:r>
                      <a:r>
                        <a:rPr sz="900" dirty="0">
                          <a:solidFill>
                            <a:srgbClr val="333333"/>
                          </a:solidFill>
                          <a:latin typeface="Verdana"/>
                          <a:cs typeface="Verdana"/>
                        </a:rPr>
                        <a:t>li </a:t>
                      </a:r>
                      <a:r>
                        <a:rPr sz="900" spc="-5" dirty="0">
                          <a:solidFill>
                            <a:srgbClr val="333333"/>
                          </a:solidFill>
                          <a:latin typeface="Verdana"/>
                          <a:cs typeface="Verdana"/>
                        </a:rPr>
                        <a:t>tinsab</a:t>
                      </a:r>
                      <a:r>
                        <a:rPr sz="900" dirty="0">
                          <a:solidFill>
                            <a:srgbClr val="333333"/>
                          </a:solidFill>
                          <a:latin typeface="Verdana"/>
                          <a:cs typeface="Verdana"/>
                        </a:rPr>
                        <a:t> </a:t>
                      </a:r>
                      <a:r>
                        <a:rPr sz="900" spc="-5" dirty="0">
                          <a:solidFill>
                            <a:srgbClr val="333333"/>
                          </a:solidFill>
                          <a:latin typeface="Verdana"/>
                          <a:cs typeface="Verdana"/>
                        </a:rPr>
                        <a:t>fiha.</a:t>
                      </a:r>
                      <a:endParaRPr sz="900" dirty="0">
                        <a:latin typeface="Verdana"/>
                        <a:cs typeface="Verdana"/>
                      </a:endParaRPr>
                    </a:p>
                  </a:txBody>
                  <a:tcPr marL="0" marR="0" marT="162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559867">
                <a:tc>
                  <a:txBody>
                    <a:bodyPr/>
                    <a:lstStyle/>
                    <a:p>
                      <a:pPr>
                        <a:lnSpc>
                          <a:spcPct val="100000"/>
                        </a:lnSpc>
                        <a:spcBef>
                          <a:spcPts val="20"/>
                        </a:spcBef>
                      </a:pPr>
                      <a:endParaRPr sz="900">
                        <a:latin typeface="Times New Roman"/>
                        <a:cs typeface="Times New Roman"/>
                      </a:endParaRPr>
                    </a:p>
                    <a:p>
                      <a:pPr marL="78740">
                        <a:lnSpc>
                          <a:spcPct val="100000"/>
                        </a:lnSpc>
                      </a:pPr>
                      <a:r>
                        <a:rPr sz="900" b="1" dirty="0">
                          <a:latin typeface="Verdana"/>
                          <a:cs typeface="Verdana"/>
                        </a:rPr>
                        <a:t>NL</a:t>
                      </a:r>
                      <a:endParaRPr sz="900">
                        <a:latin typeface="Verdana"/>
                        <a:cs typeface="Verdana"/>
                      </a:endParaRPr>
                    </a:p>
                  </a:txBody>
                  <a:tcPr marL="0" marR="0" marT="162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15"/>
                        </a:spcBef>
                      </a:pPr>
                      <a:endParaRPr sz="900">
                        <a:latin typeface="Times New Roman"/>
                        <a:cs typeface="Times New Roman"/>
                      </a:endParaRPr>
                    </a:p>
                    <a:p>
                      <a:pPr marL="68580" marR="137795">
                        <a:lnSpc>
                          <a:spcPct val="101699"/>
                        </a:lnSpc>
                      </a:pPr>
                      <a:r>
                        <a:rPr sz="900" dirty="0">
                          <a:solidFill>
                            <a:srgbClr val="333333"/>
                          </a:solidFill>
                          <a:latin typeface="Verdana"/>
                          <a:cs typeface="Verdana"/>
                        </a:rPr>
                        <a:t>De</a:t>
                      </a:r>
                      <a:r>
                        <a:rPr sz="900" spc="5" dirty="0">
                          <a:solidFill>
                            <a:srgbClr val="333333"/>
                          </a:solidFill>
                          <a:latin typeface="Verdana"/>
                          <a:cs typeface="Verdana"/>
                        </a:rPr>
                        <a:t> </a:t>
                      </a:r>
                      <a:r>
                        <a:rPr sz="900" spc="-5" dirty="0">
                          <a:solidFill>
                            <a:srgbClr val="333333"/>
                          </a:solidFill>
                          <a:latin typeface="Verdana"/>
                          <a:cs typeface="Verdana"/>
                        </a:rPr>
                        <a:t>steun van</a:t>
                      </a:r>
                      <a:r>
                        <a:rPr sz="900" spc="10" dirty="0">
                          <a:solidFill>
                            <a:srgbClr val="333333"/>
                          </a:solidFill>
                          <a:latin typeface="Verdana"/>
                          <a:cs typeface="Verdana"/>
                        </a:rPr>
                        <a:t> </a:t>
                      </a:r>
                      <a:r>
                        <a:rPr sz="900" dirty="0">
                          <a:solidFill>
                            <a:srgbClr val="333333"/>
                          </a:solidFill>
                          <a:latin typeface="Verdana"/>
                          <a:cs typeface="Verdana"/>
                        </a:rPr>
                        <a:t>de </a:t>
                      </a:r>
                      <a:r>
                        <a:rPr sz="900" spc="-5" dirty="0">
                          <a:solidFill>
                            <a:srgbClr val="333333"/>
                          </a:solidFill>
                          <a:latin typeface="Verdana"/>
                          <a:cs typeface="Verdana"/>
                        </a:rPr>
                        <a:t>Europese</a:t>
                      </a:r>
                      <a:r>
                        <a:rPr sz="900" spc="10" dirty="0">
                          <a:solidFill>
                            <a:srgbClr val="333333"/>
                          </a:solidFill>
                          <a:latin typeface="Verdana"/>
                          <a:cs typeface="Verdana"/>
                        </a:rPr>
                        <a:t> </a:t>
                      </a:r>
                      <a:r>
                        <a:rPr sz="900" spc="-5" dirty="0">
                          <a:solidFill>
                            <a:srgbClr val="333333"/>
                          </a:solidFill>
                          <a:latin typeface="Verdana"/>
                          <a:cs typeface="Verdana"/>
                        </a:rPr>
                        <a:t>Commissie</a:t>
                      </a:r>
                      <a:r>
                        <a:rPr sz="900" dirty="0">
                          <a:solidFill>
                            <a:srgbClr val="333333"/>
                          </a:solidFill>
                          <a:latin typeface="Verdana"/>
                          <a:cs typeface="Verdana"/>
                        </a:rPr>
                        <a:t> </a:t>
                      </a:r>
                      <a:r>
                        <a:rPr sz="900" spc="-5" dirty="0">
                          <a:solidFill>
                            <a:srgbClr val="333333"/>
                          </a:solidFill>
                          <a:latin typeface="Verdana"/>
                          <a:cs typeface="Verdana"/>
                        </a:rPr>
                        <a:t>voor</a:t>
                      </a:r>
                      <a:r>
                        <a:rPr sz="900" spc="5" dirty="0">
                          <a:solidFill>
                            <a:srgbClr val="333333"/>
                          </a:solidFill>
                          <a:latin typeface="Verdana"/>
                          <a:cs typeface="Verdana"/>
                        </a:rPr>
                        <a:t> </a:t>
                      </a:r>
                      <a:r>
                        <a:rPr sz="900" spc="-5" dirty="0">
                          <a:solidFill>
                            <a:srgbClr val="333333"/>
                          </a:solidFill>
                          <a:latin typeface="Verdana"/>
                          <a:cs typeface="Verdana"/>
                        </a:rPr>
                        <a:t>de</a:t>
                      </a:r>
                      <a:r>
                        <a:rPr sz="900" dirty="0">
                          <a:solidFill>
                            <a:srgbClr val="333333"/>
                          </a:solidFill>
                          <a:latin typeface="Verdana"/>
                          <a:cs typeface="Verdana"/>
                        </a:rPr>
                        <a:t> </a:t>
                      </a:r>
                      <a:r>
                        <a:rPr sz="900" spc="-5" dirty="0">
                          <a:solidFill>
                            <a:srgbClr val="333333"/>
                          </a:solidFill>
                          <a:latin typeface="Verdana"/>
                          <a:cs typeface="Verdana"/>
                        </a:rPr>
                        <a:t>productie</a:t>
                      </a:r>
                      <a:r>
                        <a:rPr sz="900" dirty="0">
                          <a:solidFill>
                            <a:srgbClr val="333333"/>
                          </a:solidFill>
                          <a:latin typeface="Verdana"/>
                          <a:cs typeface="Verdana"/>
                        </a:rPr>
                        <a:t> </a:t>
                      </a:r>
                      <a:r>
                        <a:rPr sz="900" spc="-5" dirty="0">
                          <a:solidFill>
                            <a:srgbClr val="333333"/>
                          </a:solidFill>
                          <a:latin typeface="Verdana"/>
                          <a:cs typeface="Verdana"/>
                        </a:rPr>
                        <a:t>van</a:t>
                      </a:r>
                      <a:r>
                        <a:rPr sz="900" dirty="0">
                          <a:solidFill>
                            <a:srgbClr val="333333"/>
                          </a:solidFill>
                          <a:latin typeface="Verdana"/>
                          <a:cs typeface="Verdana"/>
                        </a:rPr>
                        <a:t> </a:t>
                      </a:r>
                      <a:r>
                        <a:rPr sz="900" spc="-5" dirty="0">
                          <a:solidFill>
                            <a:srgbClr val="333333"/>
                          </a:solidFill>
                          <a:latin typeface="Verdana"/>
                          <a:cs typeface="Verdana"/>
                        </a:rPr>
                        <a:t>deze</a:t>
                      </a:r>
                      <a:r>
                        <a:rPr sz="900" dirty="0">
                          <a:solidFill>
                            <a:srgbClr val="333333"/>
                          </a:solidFill>
                          <a:latin typeface="Verdana"/>
                          <a:cs typeface="Verdana"/>
                        </a:rPr>
                        <a:t> </a:t>
                      </a:r>
                      <a:r>
                        <a:rPr sz="900" spc="-5" dirty="0">
                          <a:solidFill>
                            <a:srgbClr val="333333"/>
                          </a:solidFill>
                          <a:latin typeface="Verdana"/>
                          <a:cs typeface="Verdana"/>
                        </a:rPr>
                        <a:t>publicatie</a:t>
                      </a:r>
                      <a:r>
                        <a:rPr sz="900" spc="5" dirty="0">
                          <a:solidFill>
                            <a:srgbClr val="333333"/>
                          </a:solidFill>
                          <a:latin typeface="Verdana"/>
                          <a:cs typeface="Verdana"/>
                        </a:rPr>
                        <a:t> </a:t>
                      </a:r>
                      <a:r>
                        <a:rPr sz="900" spc="-5" dirty="0">
                          <a:solidFill>
                            <a:srgbClr val="333333"/>
                          </a:solidFill>
                          <a:latin typeface="Verdana"/>
                          <a:cs typeface="Verdana"/>
                        </a:rPr>
                        <a:t>houdt</a:t>
                      </a:r>
                      <a:r>
                        <a:rPr sz="900" spc="5" dirty="0">
                          <a:solidFill>
                            <a:srgbClr val="333333"/>
                          </a:solidFill>
                          <a:latin typeface="Verdana"/>
                          <a:cs typeface="Verdana"/>
                        </a:rPr>
                        <a:t> </a:t>
                      </a:r>
                      <a:r>
                        <a:rPr sz="900" dirty="0">
                          <a:solidFill>
                            <a:srgbClr val="333333"/>
                          </a:solidFill>
                          <a:latin typeface="Verdana"/>
                          <a:cs typeface="Verdana"/>
                        </a:rPr>
                        <a:t>geen </a:t>
                      </a:r>
                      <a:r>
                        <a:rPr sz="900" spc="-5" dirty="0">
                          <a:solidFill>
                            <a:srgbClr val="333333"/>
                          </a:solidFill>
                          <a:latin typeface="Verdana"/>
                          <a:cs typeface="Verdana"/>
                        </a:rPr>
                        <a:t>goedkeuring</a:t>
                      </a:r>
                      <a:r>
                        <a:rPr sz="900" dirty="0">
                          <a:solidFill>
                            <a:srgbClr val="333333"/>
                          </a:solidFill>
                          <a:latin typeface="Verdana"/>
                          <a:cs typeface="Verdana"/>
                        </a:rPr>
                        <a:t> </a:t>
                      </a:r>
                      <a:r>
                        <a:rPr sz="900" spc="-5" dirty="0">
                          <a:solidFill>
                            <a:srgbClr val="333333"/>
                          </a:solidFill>
                          <a:latin typeface="Verdana"/>
                          <a:cs typeface="Verdana"/>
                        </a:rPr>
                        <a:t>van</a:t>
                      </a:r>
                      <a:r>
                        <a:rPr sz="900" dirty="0">
                          <a:solidFill>
                            <a:srgbClr val="333333"/>
                          </a:solidFill>
                          <a:latin typeface="Verdana"/>
                          <a:cs typeface="Verdana"/>
                        </a:rPr>
                        <a:t> </a:t>
                      </a:r>
                      <a:r>
                        <a:rPr sz="900" spc="5" dirty="0">
                          <a:solidFill>
                            <a:srgbClr val="333333"/>
                          </a:solidFill>
                          <a:latin typeface="Verdana"/>
                          <a:cs typeface="Verdana"/>
                        </a:rPr>
                        <a:t>de </a:t>
                      </a:r>
                      <a:r>
                        <a:rPr sz="900" spc="-305" dirty="0">
                          <a:solidFill>
                            <a:srgbClr val="333333"/>
                          </a:solidFill>
                          <a:latin typeface="Verdana"/>
                          <a:cs typeface="Verdana"/>
                        </a:rPr>
                        <a:t> </a:t>
                      </a:r>
                      <a:r>
                        <a:rPr sz="900" spc="-5" dirty="0">
                          <a:solidFill>
                            <a:srgbClr val="333333"/>
                          </a:solidFill>
                          <a:latin typeface="Verdana"/>
                          <a:cs typeface="Verdana"/>
                        </a:rPr>
                        <a:t>inhoud in. </a:t>
                      </a:r>
                      <a:r>
                        <a:rPr sz="900" dirty="0">
                          <a:solidFill>
                            <a:srgbClr val="333333"/>
                          </a:solidFill>
                          <a:latin typeface="Verdana"/>
                          <a:cs typeface="Verdana"/>
                        </a:rPr>
                        <a:t>De </a:t>
                      </a:r>
                      <a:r>
                        <a:rPr sz="900" spc="-5" dirty="0">
                          <a:solidFill>
                            <a:srgbClr val="333333"/>
                          </a:solidFill>
                          <a:latin typeface="Verdana"/>
                          <a:cs typeface="Verdana"/>
                        </a:rPr>
                        <a:t>inhoud</a:t>
                      </a:r>
                      <a:r>
                        <a:rPr sz="900" dirty="0">
                          <a:solidFill>
                            <a:srgbClr val="333333"/>
                          </a:solidFill>
                          <a:latin typeface="Verdana"/>
                          <a:cs typeface="Verdana"/>
                        </a:rPr>
                        <a:t> </a:t>
                      </a:r>
                      <a:r>
                        <a:rPr sz="900" spc="-5" dirty="0">
                          <a:solidFill>
                            <a:srgbClr val="333333"/>
                          </a:solidFill>
                          <a:latin typeface="Verdana"/>
                          <a:cs typeface="Verdana"/>
                        </a:rPr>
                        <a:t>geeft</a:t>
                      </a:r>
                      <a:r>
                        <a:rPr sz="900" spc="5" dirty="0">
                          <a:solidFill>
                            <a:srgbClr val="333333"/>
                          </a:solidFill>
                          <a:latin typeface="Verdana"/>
                          <a:cs typeface="Verdana"/>
                        </a:rPr>
                        <a:t> </a:t>
                      </a:r>
                      <a:r>
                        <a:rPr sz="900" dirty="0">
                          <a:solidFill>
                            <a:srgbClr val="333333"/>
                          </a:solidFill>
                          <a:latin typeface="Verdana"/>
                          <a:cs typeface="Verdana"/>
                        </a:rPr>
                        <a:t>de</a:t>
                      </a:r>
                      <a:r>
                        <a:rPr sz="900" spc="-5" dirty="0">
                          <a:solidFill>
                            <a:srgbClr val="333333"/>
                          </a:solidFill>
                          <a:latin typeface="Verdana"/>
                          <a:cs typeface="Verdana"/>
                        </a:rPr>
                        <a:t> standpunten </a:t>
                      </a:r>
                      <a:r>
                        <a:rPr sz="900" dirty="0">
                          <a:solidFill>
                            <a:srgbClr val="333333"/>
                          </a:solidFill>
                          <a:latin typeface="Verdana"/>
                          <a:cs typeface="Verdana"/>
                        </a:rPr>
                        <a:t>van</a:t>
                      </a:r>
                      <a:r>
                        <a:rPr sz="900" spc="-5" dirty="0">
                          <a:solidFill>
                            <a:srgbClr val="333333"/>
                          </a:solidFill>
                          <a:latin typeface="Verdana"/>
                          <a:cs typeface="Verdana"/>
                        </a:rPr>
                        <a:t> </a:t>
                      </a:r>
                      <a:r>
                        <a:rPr sz="900" dirty="0">
                          <a:solidFill>
                            <a:srgbClr val="333333"/>
                          </a:solidFill>
                          <a:latin typeface="Verdana"/>
                          <a:cs typeface="Verdana"/>
                        </a:rPr>
                        <a:t>de</a:t>
                      </a:r>
                      <a:r>
                        <a:rPr sz="900" spc="-5" dirty="0">
                          <a:solidFill>
                            <a:srgbClr val="333333"/>
                          </a:solidFill>
                          <a:latin typeface="Verdana"/>
                          <a:cs typeface="Verdana"/>
                        </a:rPr>
                        <a:t> auteurs weer</a:t>
                      </a:r>
                      <a:r>
                        <a:rPr sz="900" spc="15" dirty="0">
                          <a:solidFill>
                            <a:srgbClr val="333333"/>
                          </a:solidFill>
                          <a:latin typeface="Verdana"/>
                          <a:cs typeface="Verdana"/>
                        </a:rPr>
                        <a:t> </a:t>
                      </a:r>
                      <a:r>
                        <a:rPr sz="900" dirty="0">
                          <a:solidFill>
                            <a:srgbClr val="333333"/>
                          </a:solidFill>
                          <a:latin typeface="Verdana"/>
                          <a:cs typeface="Verdana"/>
                        </a:rPr>
                        <a:t>en</a:t>
                      </a:r>
                      <a:r>
                        <a:rPr sz="900" spc="-5" dirty="0">
                          <a:solidFill>
                            <a:srgbClr val="333333"/>
                          </a:solidFill>
                          <a:latin typeface="Verdana"/>
                          <a:cs typeface="Verdana"/>
                        </a:rPr>
                        <a:t> </a:t>
                      </a:r>
                      <a:r>
                        <a:rPr sz="900" dirty="0">
                          <a:solidFill>
                            <a:srgbClr val="333333"/>
                          </a:solidFill>
                          <a:latin typeface="Verdana"/>
                          <a:cs typeface="Verdana"/>
                        </a:rPr>
                        <a:t>de Commissie</a:t>
                      </a:r>
                      <a:r>
                        <a:rPr sz="900" spc="-5" dirty="0">
                          <a:solidFill>
                            <a:srgbClr val="333333"/>
                          </a:solidFill>
                          <a:latin typeface="Verdana"/>
                          <a:cs typeface="Verdana"/>
                        </a:rPr>
                        <a:t> kan niet</a:t>
                      </a:r>
                      <a:r>
                        <a:rPr sz="900" spc="5" dirty="0">
                          <a:solidFill>
                            <a:srgbClr val="333333"/>
                          </a:solidFill>
                          <a:latin typeface="Verdana"/>
                          <a:cs typeface="Verdana"/>
                        </a:rPr>
                        <a:t> </a:t>
                      </a:r>
                      <a:r>
                        <a:rPr sz="900" spc="-5" dirty="0">
                          <a:solidFill>
                            <a:srgbClr val="333333"/>
                          </a:solidFill>
                          <a:latin typeface="Verdana"/>
                          <a:cs typeface="Verdana"/>
                        </a:rPr>
                        <a:t>aansprakelijk </a:t>
                      </a:r>
                      <a:r>
                        <a:rPr sz="900" dirty="0">
                          <a:solidFill>
                            <a:srgbClr val="333333"/>
                          </a:solidFill>
                          <a:latin typeface="Verdana"/>
                          <a:cs typeface="Verdana"/>
                        </a:rPr>
                        <a:t> </a:t>
                      </a:r>
                      <a:r>
                        <a:rPr sz="900" spc="-5" dirty="0">
                          <a:solidFill>
                            <a:srgbClr val="333333"/>
                          </a:solidFill>
                          <a:latin typeface="Verdana"/>
                          <a:cs typeface="Verdana"/>
                        </a:rPr>
                        <a:t>worden</a:t>
                      </a:r>
                      <a:r>
                        <a:rPr sz="900" spc="-10" dirty="0">
                          <a:solidFill>
                            <a:srgbClr val="333333"/>
                          </a:solidFill>
                          <a:latin typeface="Verdana"/>
                          <a:cs typeface="Verdana"/>
                        </a:rPr>
                        <a:t> </a:t>
                      </a:r>
                      <a:r>
                        <a:rPr sz="900" spc="-5" dirty="0">
                          <a:solidFill>
                            <a:srgbClr val="333333"/>
                          </a:solidFill>
                          <a:latin typeface="Verdana"/>
                          <a:cs typeface="Verdana"/>
                        </a:rPr>
                        <a:t>gesteld</a:t>
                      </a:r>
                      <a:r>
                        <a:rPr sz="900" dirty="0">
                          <a:solidFill>
                            <a:srgbClr val="333333"/>
                          </a:solidFill>
                          <a:latin typeface="Verdana"/>
                          <a:cs typeface="Verdana"/>
                        </a:rPr>
                        <a:t> </a:t>
                      </a:r>
                      <a:r>
                        <a:rPr sz="900" spc="-5" dirty="0">
                          <a:solidFill>
                            <a:srgbClr val="333333"/>
                          </a:solidFill>
                          <a:latin typeface="Verdana"/>
                          <a:cs typeface="Verdana"/>
                        </a:rPr>
                        <a:t>voor</a:t>
                      </a:r>
                      <a:r>
                        <a:rPr sz="900" dirty="0">
                          <a:solidFill>
                            <a:srgbClr val="333333"/>
                          </a:solidFill>
                          <a:latin typeface="Verdana"/>
                          <a:cs typeface="Verdana"/>
                        </a:rPr>
                        <a:t> </a:t>
                      </a:r>
                      <a:r>
                        <a:rPr sz="900" spc="-5" dirty="0">
                          <a:solidFill>
                            <a:srgbClr val="333333"/>
                          </a:solidFill>
                          <a:latin typeface="Verdana"/>
                          <a:cs typeface="Verdana"/>
                        </a:rPr>
                        <a:t>het</a:t>
                      </a:r>
                      <a:r>
                        <a:rPr sz="900" spc="5" dirty="0">
                          <a:solidFill>
                            <a:srgbClr val="333333"/>
                          </a:solidFill>
                          <a:latin typeface="Verdana"/>
                          <a:cs typeface="Verdana"/>
                        </a:rPr>
                        <a:t> </a:t>
                      </a:r>
                      <a:r>
                        <a:rPr sz="900" spc="-5" dirty="0">
                          <a:solidFill>
                            <a:srgbClr val="333333"/>
                          </a:solidFill>
                          <a:latin typeface="Verdana"/>
                          <a:cs typeface="Verdana"/>
                        </a:rPr>
                        <a:t>gebruik </a:t>
                      </a:r>
                      <a:r>
                        <a:rPr sz="900" dirty="0">
                          <a:solidFill>
                            <a:srgbClr val="333333"/>
                          </a:solidFill>
                          <a:latin typeface="Verdana"/>
                          <a:cs typeface="Verdana"/>
                        </a:rPr>
                        <a:t>dat</a:t>
                      </a:r>
                      <a:r>
                        <a:rPr sz="900" spc="-5" dirty="0">
                          <a:solidFill>
                            <a:srgbClr val="333333"/>
                          </a:solidFill>
                          <a:latin typeface="Verdana"/>
                          <a:cs typeface="Verdana"/>
                        </a:rPr>
                        <a:t> eventueel</a:t>
                      </a:r>
                      <a:r>
                        <a:rPr sz="900" spc="5" dirty="0">
                          <a:solidFill>
                            <a:srgbClr val="333333"/>
                          </a:solidFill>
                          <a:latin typeface="Verdana"/>
                          <a:cs typeface="Verdana"/>
                        </a:rPr>
                        <a:t> </a:t>
                      </a:r>
                      <a:r>
                        <a:rPr sz="900" spc="-5" dirty="0">
                          <a:solidFill>
                            <a:srgbClr val="333333"/>
                          </a:solidFill>
                          <a:latin typeface="Verdana"/>
                          <a:cs typeface="Verdana"/>
                        </a:rPr>
                        <a:t>wordt</a:t>
                      </a:r>
                      <a:r>
                        <a:rPr sz="900" spc="-10" dirty="0">
                          <a:solidFill>
                            <a:srgbClr val="333333"/>
                          </a:solidFill>
                          <a:latin typeface="Verdana"/>
                          <a:cs typeface="Verdana"/>
                        </a:rPr>
                        <a:t> </a:t>
                      </a:r>
                      <a:r>
                        <a:rPr sz="900" spc="-5" dirty="0">
                          <a:solidFill>
                            <a:srgbClr val="333333"/>
                          </a:solidFill>
                          <a:latin typeface="Verdana"/>
                          <a:cs typeface="Verdana"/>
                        </a:rPr>
                        <a:t>gemaakt</a:t>
                      </a:r>
                      <a:r>
                        <a:rPr sz="900" spc="5" dirty="0">
                          <a:solidFill>
                            <a:srgbClr val="333333"/>
                          </a:solidFill>
                          <a:latin typeface="Verdana"/>
                          <a:cs typeface="Verdana"/>
                        </a:rPr>
                        <a:t> </a:t>
                      </a:r>
                      <a:r>
                        <a:rPr sz="900" spc="-5" dirty="0">
                          <a:solidFill>
                            <a:srgbClr val="333333"/>
                          </a:solidFill>
                          <a:latin typeface="Verdana"/>
                          <a:cs typeface="Verdana"/>
                        </a:rPr>
                        <a:t>van </a:t>
                      </a:r>
                      <a:r>
                        <a:rPr sz="900" dirty="0">
                          <a:solidFill>
                            <a:srgbClr val="333333"/>
                          </a:solidFill>
                          <a:latin typeface="Verdana"/>
                          <a:cs typeface="Verdana"/>
                        </a:rPr>
                        <a:t>de daarin</a:t>
                      </a:r>
                      <a:r>
                        <a:rPr sz="900" spc="-10" dirty="0">
                          <a:solidFill>
                            <a:srgbClr val="333333"/>
                          </a:solidFill>
                          <a:latin typeface="Verdana"/>
                          <a:cs typeface="Verdana"/>
                        </a:rPr>
                        <a:t> </a:t>
                      </a:r>
                      <a:r>
                        <a:rPr sz="900" dirty="0">
                          <a:solidFill>
                            <a:srgbClr val="333333"/>
                          </a:solidFill>
                          <a:latin typeface="Verdana"/>
                          <a:cs typeface="Verdana"/>
                        </a:rPr>
                        <a:t>opgenomen</a:t>
                      </a:r>
                      <a:r>
                        <a:rPr sz="900" spc="-5" dirty="0">
                          <a:solidFill>
                            <a:srgbClr val="333333"/>
                          </a:solidFill>
                          <a:latin typeface="Verdana"/>
                          <a:cs typeface="Verdana"/>
                        </a:rPr>
                        <a:t> informatie.</a:t>
                      </a:r>
                      <a:endParaRPr sz="900">
                        <a:latin typeface="Verdana"/>
                        <a:cs typeface="Verdana"/>
                      </a:endParaRPr>
                    </a:p>
                  </a:txBody>
                  <a:tcPr marL="0" marR="0" marT="122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556851">
                <a:tc>
                  <a:txBody>
                    <a:bodyPr/>
                    <a:lstStyle/>
                    <a:p>
                      <a:pPr>
                        <a:lnSpc>
                          <a:spcPct val="100000"/>
                        </a:lnSpc>
                        <a:spcBef>
                          <a:spcPts val="20"/>
                        </a:spcBef>
                      </a:pPr>
                      <a:endParaRPr sz="900">
                        <a:latin typeface="Times New Roman"/>
                        <a:cs typeface="Times New Roman"/>
                      </a:endParaRPr>
                    </a:p>
                    <a:p>
                      <a:pPr marL="86360">
                        <a:lnSpc>
                          <a:spcPct val="100000"/>
                        </a:lnSpc>
                      </a:pPr>
                      <a:r>
                        <a:rPr sz="900" b="1" spc="-10" dirty="0">
                          <a:latin typeface="Verdana"/>
                          <a:cs typeface="Verdana"/>
                        </a:rPr>
                        <a:t>PL</a:t>
                      </a:r>
                      <a:endParaRPr sz="900">
                        <a:latin typeface="Verdana"/>
                        <a:cs typeface="Verdana"/>
                      </a:endParaRPr>
                    </a:p>
                  </a:txBody>
                  <a:tcPr marL="0" marR="0" marT="162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45"/>
                        </a:spcBef>
                      </a:pPr>
                      <a:endParaRPr sz="900">
                        <a:latin typeface="Times New Roman"/>
                        <a:cs typeface="Times New Roman"/>
                      </a:endParaRPr>
                    </a:p>
                    <a:p>
                      <a:pPr marL="68580">
                        <a:lnSpc>
                          <a:spcPct val="100000"/>
                        </a:lnSpc>
                      </a:pPr>
                      <a:r>
                        <a:rPr sz="900" spc="-5" dirty="0">
                          <a:solidFill>
                            <a:srgbClr val="333333"/>
                          </a:solidFill>
                          <a:latin typeface="Verdana"/>
                          <a:cs typeface="Verdana"/>
                        </a:rPr>
                        <a:t>Wsparcie</a:t>
                      </a:r>
                      <a:r>
                        <a:rPr sz="900" dirty="0">
                          <a:solidFill>
                            <a:srgbClr val="333333"/>
                          </a:solidFill>
                          <a:latin typeface="Verdana"/>
                          <a:cs typeface="Verdana"/>
                        </a:rPr>
                        <a:t> </a:t>
                      </a:r>
                      <a:r>
                        <a:rPr sz="900" spc="-5" dirty="0">
                          <a:solidFill>
                            <a:srgbClr val="333333"/>
                          </a:solidFill>
                          <a:latin typeface="Verdana"/>
                          <a:cs typeface="Verdana"/>
                        </a:rPr>
                        <a:t>Komisji</a:t>
                      </a:r>
                      <a:r>
                        <a:rPr sz="900" spc="10" dirty="0">
                          <a:solidFill>
                            <a:srgbClr val="333333"/>
                          </a:solidFill>
                          <a:latin typeface="Verdana"/>
                          <a:cs typeface="Verdana"/>
                        </a:rPr>
                        <a:t> </a:t>
                      </a:r>
                      <a:r>
                        <a:rPr sz="900" spc="-5" dirty="0">
                          <a:solidFill>
                            <a:srgbClr val="333333"/>
                          </a:solidFill>
                          <a:latin typeface="Verdana"/>
                          <a:cs typeface="Verdana"/>
                        </a:rPr>
                        <a:t>Europejskiej</a:t>
                      </a:r>
                      <a:r>
                        <a:rPr sz="900" spc="5" dirty="0">
                          <a:solidFill>
                            <a:srgbClr val="333333"/>
                          </a:solidFill>
                          <a:latin typeface="Verdana"/>
                          <a:cs typeface="Verdana"/>
                        </a:rPr>
                        <a:t> </a:t>
                      </a:r>
                      <a:r>
                        <a:rPr sz="900" dirty="0">
                          <a:solidFill>
                            <a:srgbClr val="333333"/>
                          </a:solidFill>
                          <a:latin typeface="Verdana"/>
                          <a:cs typeface="Verdana"/>
                        </a:rPr>
                        <a:t>dla</a:t>
                      </a:r>
                      <a:r>
                        <a:rPr sz="900" spc="5" dirty="0">
                          <a:solidFill>
                            <a:srgbClr val="333333"/>
                          </a:solidFill>
                          <a:latin typeface="Verdana"/>
                          <a:cs typeface="Verdana"/>
                        </a:rPr>
                        <a:t> </a:t>
                      </a:r>
                      <a:r>
                        <a:rPr sz="900" spc="-5" dirty="0">
                          <a:solidFill>
                            <a:srgbClr val="333333"/>
                          </a:solidFill>
                          <a:latin typeface="Verdana"/>
                          <a:cs typeface="Verdana"/>
                        </a:rPr>
                        <a:t>produkcji</a:t>
                      </a:r>
                      <a:r>
                        <a:rPr sz="900" spc="5" dirty="0">
                          <a:solidFill>
                            <a:srgbClr val="333333"/>
                          </a:solidFill>
                          <a:latin typeface="Verdana"/>
                          <a:cs typeface="Verdana"/>
                        </a:rPr>
                        <a:t> </a:t>
                      </a:r>
                      <a:r>
                        <a:rPr sz="900" spc="-5" dirty="0">
                          <a:solidFill>
                            <a:srgbClr val="333333"/>
                          </a:solidFill>
                          <a:latin typeface="Verdana"/>
                          <a:cs typeface="Verdana"/>
                        </a:rPr>
                        <a:t>tej</a:t>
                      </a:r>
                      <a:r>
                        <a:rPr sz="900" spc="10" dirty="0">
                          <a:solidFill>
                            <a:srgbClr val="333333"/>
                          </a:solidFill>
                          <a:latin typeface="Verdana"/>
                          <a:cs typeface="Verdana"/>
                        </a:rPr>
                        <a:t> </a:t>
                      </a:r>
                      <a:r>
                        <a:rPr sz="900" spc="-5" dirty="0">
                          <a:solidFill>
                            <a:srgbClr val="333333"/>
                          </a:solidFill>
                          <a:latin typeface="Verdana"/>
                          <a:cs typeface="Verdana"/>
                        </a:rPr>
                        <a:t>publikacji</a:t>
                      </a:r>
                      <a:r>
                        <a:rPr sz="900" spc="5" dirty="0">
                          <a:solidFill>
                            <a:srgbClr val="333333"/>
                          </a:solidFill>
                          <a:latin typeface="Verdana"/>
                          <a:cs typeface="Verdana"/>
                        </a:rPr>
                        <a:t> </a:t>
                      </a:r>
                      <a:r>
                        <a:rPr sz="900" spc="-5" dirty="0">
                          <a:solidFill>
                            <a:srgbClr val="333333"/>
                          </a:solidFill>
                          <a:latin typeface="Verdana"/>
                          <a:cs typeface="Verdana"/>
                        </a:rPr>
                        <a:t>nie</a:t>
                      </a:r>
                      <a:r>
                        <a:rPr sz="900" spc="5" dirty="0">
                          <a:solidFill>
                            <a:srgbClr val="333333"/>
                          </a:solidFill>
                          <a:latin typeface="Verdana"/>
                          <a:cs typeface="Verdana"/>
                        </a:rPr>
                        <a:t> </a:t>
                      </a:r>
                      <a:r>
                        <a:rPr sz="900" spc="-5" dirty="0">
                          <a:solidFill>
                            <a:srgbClr val="333333"/>
                          </a:solidFill>
                          <a:latin typeface="Verdana"/>
                          <a:cs typeface="Verdana"/>
                        </a:rPr>
                        <a:t>stanowi</a:t>
                      </a:r>
                      <a:r>
                        <a:rPr sz="900" spc="5" dirty="0">
                          <a:solidFill>
                            <a:srgbClr val="333333"/>
                          </a:solidFill>
                          <a:latin typeface="Verdana"/>
                          <a:cs typeface="Verdana"/>
                        </a:rPr>
                        <a:t> </a:t>
                      </a:r>
                      <a:r>
                        <a:rPr sz="900" dirty="0">
                          <a:solidFill>
                            <a:srgbClr val="333333"/>
                          </a:solidFill>
                          <a:latin typeface="Verdana"/>
                          <a:cs typeface="Verdana"/>
                        </a:rPr>
                        <a:t>poparcia</a:t>
                      </a:r>
                      <a:r>
                        <a:rPr sz="900" spc="5" dirty="0">
                          <a:solidFill>
                            <a:srgbClr val="333333"/>
                          </a:solidFill>
                          <a:latin typeface="Verdana"/>
                          <a:cs typeface="Verdana"/>
                        </a:rPr>
                        <a:t> </a:t>
                      </a:r>
                      <a:r>
                        <a:rPr sz="900" dirty="0">
                          <a:solidFill>
                            <a:srgbClr val="333333"/>
                          </a:solidFill>
                          <a:latin typeface="Verdana"/>
                          <a:cs typeface="Verdana"/>
                        </a:rPr>
                        <a:t>dla</a:t>
                      </a:r>
                      <a:r>
                        <a:rPr sz="900" spc="5" dirty="0">
                          <a:solidFill>
                            <a:srgbClr val="333333"/>
                          </a:solidFill>
                          <a:latin typeface="Verdana"/>
                          <a:cs typeface="Verdana"/>
                        </a:rPr>
                        <a:t> </a:t>
                      </a:r>
                      <a:r>
                        <a:rPr sz="900" dirty="0">
                          <a:solidFill>
                            <a:srgbClr val="333333"/>
                          </a:solidFill>
                          <a:latin typeface="Verdana"/>
                          <a:cs typeface="Verdana"/>
                        </a:rPr>
                        <a:t>treści,</a:t>
                      </a:r>
                      <a:r>
                        <a:rPr sz="900" spc="-5" dirty="0">
                          <a:solidFill>
                            <a:srgbClr val="333333"/>
                          </a:solidFill>
                          <a:latin typeface="Verdana"/>
                          <a:cs typeface="Verdana"/>
                        </a:rPr>
                        <a:t> które</a:t>
                      </a:r>
                      <a:endParaRPr sz="900">
                        <a:latin typeface="Verdana"/>
                        <a:cs typeface="Verdana"/>
                      </a:endParaRPr>
                    </a:p>
                    <a:p>
                      <a:pPr marL="68580" marR="313055">
                        <a:lnSpc>
                          <a:spcPct val="101099"/>
                        </a:lnSpc>
                      </a:pPr>
                      <a:r>
                        <a:rPr sz="900" spc="-5" dirty="0">
                          <a:solidFill>
                            <a:srgbClr val="333333"/>
                          </a:solidFill>
                          <a:latin typeface="Verdana"/>
                          <a:cs typeface="Verdana"/>
                        </a:rPr>
                        <a:t>odzwierciedlają</a:t>
                      </a:r>
                      <a:r>
                        <a:rPr sz="900" spc="5" dirty="0">
                          <a:solidFill>
                            <a:srgbClr val="333333"/>
                          </a:solidFill>
                          <a:latin typeface="Verdana"/>
                          <a:cs typeface="Verdana"/>
                        </a:rPr>
                        <a:t> </a:t>
                      </a:r>
                      <a:r>
                        <a:rPr sz="900" spc="-5" dirty="0">
                          <a:solidFill>
                            <a:srgbClr val="333333"/>
                          </a:solidFill>
                          <a:latin typeface="Verdana"/>
                          <a:cs typeface="Verdana"/>
                        </a:rPr>
                        <a:t>jedynie</a:t>
                      </a:r>
                      <a:r>
                        <a:rPr sz="900" spc="5" dirty="0">
                          <a:solidFill>
                            <a:srgbClr val="333333"/>
                          </a:solidFill>
                          <a:latin typeface="Verdana"/>
                          <a:cs typeface="Verdana"/>
                        </a:rPr>
                        <a:t> </a:t>
                      </a:r>
                      <a:r>
                        <a:rPr sz="900" spc="-5" dirty="0">
                          <a:solidFill>
                            <a:srgbClr val="333333"/>
                          </a:solidFill>
                          <a:latin typeface="Verdana"/>
                          <a:cs typeface="Verdana"/>
                        </a:rPr>
                        <a:t>poglądy</a:t>
                      </a:r>
                      <a:r>
                        <a:rPr sz="900" dirty="0">
                          <a:solidFill>
                            <a:srgbClr val="333333"/>
                          </a:solidFill>
                          <a:latin typeface="Verdana"/>
                          <a:cs typeface="Verdana"/>
                        </a:rPr>
                        <a:t> </a:t>
                      </a:r>
                      <a:r>
                        <a:rPr sz="900" spc="-5" dirty="0">
                          <a:solidFill>
                            <a:srgbClr val="333333"/>
                          </a:solidFill>
                          <a:latin typeface="Verdana"/>
                          <a:cs typeface="Verdana"/>
                        </a:rPr>
                        <a:t>autorów,</a:t>
                      </a:r>
                      <a:r>
                        <a:rPr sz="900" dirty="0">
                          <a:solidFill>
                            <a:srgbClr val="333333"/>
                          </a:solidFill>
                          <a:latin typeface="Verdana"/>
                          <a:cs typeface="Verdana"/>
                        </a:rPr>
                        <a:t> a</a:t>
                      </a:r>
                      <a:r>
                        <a:rPr sz="900" spc="10" dirty="0">
                          <a:solidFill>
                            <a:srgbClr val="333333"/>
                          </a:solidFill>
                          <a:latin typeface="Verdana"/>
                          <a:cs typeface="Verdana"/>
                        </a:rPr>
                        <a:t> </a:t>
                      </a:r>
                      <a:r>
                        <a:rPr sz="900" dirty="0">
                          <a:solidFill>
                            <a:srgbClr val="333333"/>
                          </a:solidFill>
                          <a:latin typeface="Verdana"/>
                          <a:cs typeface="Verdana"/>
                        </a:rPr>
                        <a:t>Komisja</a:t>
                      </a:r>
                      <a:r>
                        <a:rPr sz="900" spc="5" dirty="0">
                          <a:solidFill>
                            <a:srgbClr val="333333"/>
                          </a:solidFill>
                          <a:latin typeface="Verdana"/>
                          <a:cs typeface="Verdana"/>
                        </a:rPr>
                        <a:t> </a:t>
                      </a:r>
                      <a:r>
                        <a:rPr sz="900" spc="-5" dirty="0">
                          <a:solidFill>
                            <a:srgbClr val="333333"/>
                          </a:solidFill>
                          <a:latin typeface="Verdana"/>
                          <a:cs typeface="Verdana"/>
                        </a:rPr>
                        <a:t>nie</a:t>
                      </a:r>
                      <a:r>
                        <a:rPr sz="900" spc="5" dirty="0">
                          <a:solidFill>
                            <a:srgbClr val="333333"/>
                          </a:solidFill>
                          <a:latin typeface="Verdana"/>
                          <a:cs typeface="Verdana"/>
                        </a:rPr>
                        <a:t> </a:t>
                      </a:r>
                      <a:r>
                        <a:rPr sz="900" dirty="0">
                          <a:solidFill>
                            <a:srgbClr val="333333"/>
                          </a:solidFill>
                          <a:latin typeface="Verdana"/>
                          <a:cs typeface="Verdana"/>
                        </a:rPr>
                        <a:t>może</a:t>
                      </a:r>
                      <a:r>
                        <a:rPr sz="900" spc="5" dirty="0">
                          <a:solidFill>
                            <a:srgbClr val="333333"/>
                          </a:solidFill>
                          <a:latin typeface="Verdana"/>
                          <a:cs typeface="Verdana"/>
                        </a:rPr>
                        <a:t> </a:t>
                      </a:r>
                      <a:r>
                        <a:rPr sz="900" spc="-5" dirty="0">
                          <a:solidFill>
                            <a:srgbClr val="333333"/>
                          </a:solidFill>
                          <a:latin typeface="Verdana"/>
                          <a:cs typeface="Verdana"/>
                        </a:rPr>
                        <a:t>zostać</a:t>
                      </a:r>
                      <a:r>
                        <a:rPr sz="900" dirty="0">
                          <a:solidFill>
                            <a:srgbClr val="333333"/>
                          </a:solidFill>
                          <a:latin typeface="Verdana"/>
                          <a:cs typeface="Verdana"/>
                        </a:rPr>
                        <a:t> </a:t>
                      </a:r>
                      <a:r>
                        <a:rPr sz="900" spc="-5" dirty="0">
                          <a:solidFill>
                            <a:srgbClr val="333333"/>
                          </a:solidFill>
                          <a:latin typeface="Verdana"/>
                          <a:cs typeface="Verdana"/>
                        </a:rPr>
                        <a:t>pociagnięta</a:t>
                      </a:r>
                      <a:r>
                        <a:rPr sz="900" spc="10" dirty="0">
                          <a:solidFill>
                            <a:srgbClr val="333333"/>
                          </a:solidFill>
                          <a:latin typeface="Verdana"/>
                          <a:cs typeface="Verdana"/>
                        </a:rPr>
                        <a:t> </a:t>
                      </a:r>
                      <a:r>
                        <a:rPr sz="900" dirty="0">
                          <a:solidFill>
                            <a:srgbClr val="333333"/>
                          </a:solidFill>
                          <a:latin typeface="Verdana"/>
                          <a:cs typeface="Verdana"/>
                        </a:rPr>
                        <a:t>do</a:t>
                      </a:r>
                      <a:r>
                        <a:rPr sz="900" spc="10" dirty="0">
                          <a:solidFill>
                            <a:srgbClr val="333333"/>
                          </a:solidFill>
                          <a:latin typeface="Verdana"/>
                          <a:cs typeface="Verdana"/>
                        </a:rPr>
                        <a:t> </a:t>
                      </a:r>
                      <a:r>
                        <a:rPr sz="900" spc="-5" dirty="0">
                          <a:solidFill>
                            <a:srgbClr val="333333"/>
                          </a:solidFill>
                          <a:latin typeface="Verdana"/>
                          <a:cs typeface="Verdana"/>
                        </a:rPr>
                        <a:t>odpowiedzialności</a:t>
                      </a:r>
                      <a:r>
                        <a:rPr sz="900" spc="10" dirty="0">
                          <a:solidFill>
                            <a:srgbClr val="333333"/>
                          </a:solidFill>
                          <a:latin typeface="Verdana"/>
                          <a:cs typeface="Verdana"/>
                        </a:rPr>
                        <a:t> </a:t>
                      </a:r>
                      <a:r>
                        <a:rPr sz="900" spc="-5" dirty="0">
                          <a:solidFill>
                            <a:srgbClr val="333333"/>
                          </a:solidFill>
                          <a:latin typeface="Verdana"/>
                          <a:cs typeface="Verdana"/>
                        </a:rPr>
                        <a:t>za </a:t>
                      </a:r>
                      <a:r>
                        <a:rPr sz="900" spc="-300" dirty="0">
                          <a:solidFill>
                            <a:srgbClr val="333333"/>
                          </a:solidFill>
                          <a:latin typeface="Verdana"/>
                          <a:cs typeface="Verdana"/>
                        </a:rPr>
                        <a:t> </a:t>
                      </a:r>
                      <a:r>
                        <a:rPr sz="900" spc="-5" dirty="0">
                          <a:solidFill>
                            <a:srgbClr val="333333"/>
                          </a:solidFill>
                          <a:latin typeface="Verdana"/>
                          <a:cs typeface="Verdana"/>
                        </a:rPr>
                        <a:t>jakiekolwiek</a:t>
                      </a:r>
                      <a:r>
                        <a:rPr sz="900" spc="-10" dirty="0">
                          <a:solidFill>
                            <a:srgbClr val="333333"/>
                          </a:solidFill>
                          <a:latin typeface="Verdana"/>
                          <a:cs typeface="Verdana"/>
                        </a:rPr>
                        <a:t> </a:t>
                      </a:r>
                      <a:r>
                        <a:rPr sz="900" spc="-5" dirty="0">
                          <a:solidFill>
                            <a:srgbClr val="333333"/>
                          </a:solidFill>
                          <a:latin typeface="Verdana"/>
                          <a:cs typeface="Verdana"/>
                        </a:rPr>
                        <a:t>wykorzystanie informacji</a:t>
                      </a:r>
                      <a:r>
                        <a:rPr sz="900" dirty="0">
                          <a:solidFill>
                            <a:srgbClr val="333333"/>
                          </a:solidFill>
                          <a:latin typeface="Verdana"/>
                          <a:cs typeface="Verdana"/>
                        </a:rPr>
                        <a:t> w</a:t>
                      </a:r>
                      <a:r>
                        <a:rPr sz="900" spc="-10" dirty="0">
                          <a:solidFill>
                            <a:srgbClr val="333333"/>
                          </a:solidFill>
                          <a:latin typeface="Verdana"/>
                          <a:cs typeface="Verdana"/>
                        </a:rPr>
                        <a:t> </a:t>
                      </a:r>
                      <a:r>
                        <a:rPr sz="900" spc="-5" dirty="0">
                          <a:solidFill>
                            <a:srgbClr val="333333"/>
                          </a:solidFill>
                          <a:latin typeface="Verdana"/>
                          <a:cs typeface="Verdana"/>
                        </a:rPr>
                        <a:t>niej</a:t>
                      </a:r>
                      <a:r>
                        <a:rPr sz="900" dirty="0">
                          <a:solidFill>
                            <a:srgbClr val="333333"/>
                          </a:solidFill>
                          <a:latin typeface="Verdana"/>
                          <a:cs typeface="Verdana"/>
                        </a:rPr>
                        <a:t> </a:t>
                      </a:r>
                      <a:r>
                        <a:rPr sz="900" spc="-5" dirty="0">
                          <a:solidFill>
                            <a:srgbClr val="333333"/>
                          </a:solidFill>
                          <a:latin typeface="Verdana"/>
                          <a:cs typeface="Verdana"/>
                        </a:rPr>
                        <a:t>zawartych.</a:t>
                      </a:r>
                      <a:endParaRPr sz="900">
                        <a:latin typeface="Verdana"/>
                        <a:cs typeface="Verdana"/>
                      </a:endParaRPr>
                    </a:p>
                  </a:txBody>
                  <a:tcPr marL="0" marR="0" marT="366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r h="556379">
                <a:tc>
                  <a:txBody>
                    <a:bodyPr/>
                    <a:lstStyle/>
                    <a:p>
                      <a:pPr>
                        <a:lnSpc>
                          <a:spcPct val="100000"/>
                        </a:lnSpc>
                        <a:spcBef>
                          <a:spcPts val="10"/>
                        </a:spcBef>
                      </a:pPr>
                      <a:endParaRPr sz="900">
                        <a:latin typeface="Times New Roman"/>
                        <a:cs typeface="Times New Roman"/>
                      </a:endParaRPr>
                    </a:p>
                    <a:p>
                      <a:pPr marL="83820">
                        <a:lnSpc>
                          <a:spcPct val="100000"/>
                        </a:lnSpc>
                      </a:pPr>
                      <a:r>
                        <a:rPr sz="900" b="1" spc="-10" dirty="0">
                          <a:latin typeface="Verdana"/>
                          <a:cs typeface="Verdana"/>
                        </a:rPr>
                        <a:t>PT</a:t>
                      </a:r>
                      <a:endParaRPr sz="900">
                        <a:latin typeface="Verdana"/>
                        <a:cs typeface="Verdana"/>
                      </a:endParaRPr>
                    </a:p>
                  </a:txBody>
                  <a:tcPr marL="0" marR="0" marT="81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20"/>
                        </a:spcBef>
                      </a:pPr>
                      <a:endParaRPr sz="900">
                        <a:latin typeface="Times New Roman"/>
                        <a:cs typeface="Times New Roman"/>
                      </a:endParaRPr>
                    </a:p>
                    <a:p>
                      <a:pPr marL="68580" marR="299085">
                        <a:lnSpc>
                          <a:spcPct val="101099"/>
                        </a:lnSpc>
                      </a:pPr>
                      <a:r>
                        <a:rPr sz="900" dirty="0">
                          <a:solidFill>
                            <a:srgbClr val="333333"/>
                          </a:solidFill>
                          <a:latin typeface="Verdana"/>
                          <a:cs typeface="Verdana"/>
                        </a:rPr>
                        <a:t>O</a:t>
                      </a:r>
                      <a:r>
                        <a:rPr sz="900" spc="-10" dirty="0">
                          <a:solidFill>
                            <a:srgbClr val="333333"/>
                          </a:solidFill>
                          <a:latin typeface="Verdana"/>
                          <a:cs typeface="Verdana"/>
                        </a:rPr>
                        <a:t> </a:t>
                      </a:r>
                      <a:r>
                        <a:rPr sz="900" dirty="0">
                          <a:solidFill>
                            <a:srgbClr val="333333"/>
                          </a:solidFill>
                          <a:latin typeface="Verdana"/>
                          <a:cs typeface="Verdana"/>
                        </a:rPr>
                        <a:t>apoio</a:t>
                      </a:r>
                      <a:r>
                        <a:rPr sz="900" spc="5" dirty="0">
                          <a:solidFill>
                            <a:srgbClr val="333333"/>
                          </a:solidFill>
                          <a:latin typeface="Verdana"/>
                          <a:cs typeface="Verdana"/>
                        </a:rPr>
                        <a:t> </a:t>
                      </a:r>
                      <a:r>
                        <a:rPr sz="900" dirty="0">
                          <a:solidFill>
                            <a:srgbClr val="333333"/>
                          </a:solidFill>
                          <a:latin typeface="Verdana"/>
                          <a:cs typeface="Verdana"/>
                        </a:rPr>
                        <a:t>da </a:t>
                      </a:r>
                      <a:r>
                        <a:rPr sz="900" spc="-5" dirty="0">
                          <a:solidFill>
                            <a:srgbClr val="333333"/>
                          </a:solidFill>
                          <a:latin typeface="Verdana"/>
                          <a:cs typeface="Verdana"/>
                        </a:rPr>
                        <a:t>Comissão</a:t>
                      </a:r>
                      <a:r>
                        <a:rPr sz="900" spc="5" dirty="0">
                          <a:solidFill>
                            <a:srgbClr val="333333"/>
                          </a:solidFill>
                          <a:latin typeface="Verdana"/>
                          <a:cs typeface="Verdana"/>
                        </a:rPr>
                        <a:t> </a:t>
                      </a:r>
                      <a:r>
                        <a:rPr sz="900" spc="-5" dirty="0">
                          <a:solidFill>
                            <a:srgbClr val="333333"/>
                          </a:solidFill>
                          <a:latin typeface="Verdana"/>
                          <a:cs typeface="Verdana"/>
                        </a:rPr>
                        <a:t>Europeia</a:t>
                      </a:r>
                      <a:r>
                        <a:rPr sz="900" dirty="0">
                          <a:solidFill>
                            <a:srgbClr val="333333"/>
                          </a:solidFill>
                          <a:latin typeface="Verdana"/>
                          <a:cs typeface="Verdana"/>
                        </a:rPr>
                        <a:t> à </a:t>
                      </a:r>
                      <a:r>
                        <a:rPr sz="900" spc="-5" dirty="0">
                          <a:solidFill>
                            <a:srgbClr val="333333"/>
                          </a:solidFill>
                          <a:latin typeface="Verdana"/>
                          <a:cs typeface="Verdana"/>
                        </a:rPr>
                        <a:t>produção</a:t>
                      </a:r>
                      <a:r>
                        <a:rPr sz="900" dirty="0">
                          <a:solidFill>
                            <a:srgbClr val="333333"/>
                          </a:solidFill>
                          <a:latin typeface="Verdana"/>
                          <a:cs typeface="Verdana"/>
                        </a:rPr>
                        <a:t> </a:t>
                      </a:r>
                      <a:r>
                        <a:rPr sz="900" spc="-5" dirty="0">
                          <a:solidFill>
                            <a:srgbClr val="333333"/>
                          </a:solidFill>
                          <a:latin typeface="Verdana"/>
                          <a:cs typeface="Verdana"/>
                        </a:rPr>
                        <a:t>desta</a:t>
                      </a:r>
                      <a:r>
                        <a:rPr sz="900" dirty="0">
                          <a:solidFill>
                            <a:srgbClr val="333333"/>
                          </a:solidFill>
                          <a:latin typeface="Verdana"/>
                          <a:cs typeface="Verdana"/>
                        </a:rPr>
                        <a:t> </a:t>
                      </a:r>
                      <a:r>
                        <a:rPr sz="900" spc="-5" dirty="0">
                          <a:solidFill>
                            <a:srgbClr val="333333"/>
                          </a:solidFill>
                          <a:latin typeface="Verdana"/>
                          <a:cs typeface="Verdana"/>
                        </a:rPr>
                        <a:t>publicação</a:t>
                      </a:r>
                      <a:r>
                        <a:rPr sz="900" dirty="0">
                          <a:solidFill>
                            <a:srgbClr val="333333"/>
                          </a:solidFill>
                          <a:latin typeface="Verdana"/>
                          <a:cs typeface="Verdana"/>
                        </a:rPr>
                        <a:t> </a:t>
                      </a:r>
                      <a:r>
                        <a:rPr sz="900" spc="-5" dirty="0">
                          <a:solidFill>
                            <a:srgbClr val="333333"/>
                          </a:solidFill>
                          <a:latin typeface="Verdana"/>
                          <a:cs typeface="Verdana"/>
                        </a:rPr>
                        <a:t>não constitui</a:t>
                      </a:r>
                      <a:r>
                        <a:rPr sz="900" spc="5" dirty="0">
                          <a:solidFill>
                            <a:srgbClr val="333333"/>
                          </a:solidFill>
                          <a:latin typeface="Verdana"/>
                          <a:cs typeface="Verdana"/>
                        </a:rPr>
                        <a:t> </a:t>
                      </a:r>
                      <a:r>
                        <a:rPr sz="900" spc="-5" dirty="0">
                          <a:solidFill>
                            <a:srgbClr val="333333"/>
                          </a:solidFill>
                          <a:latin typeface="Verdana"/>
                          <a:cs typeface="Verdana"/>
                        </a:rPr>
                        <a:t>um</a:t>
                      </a:r>
                      <a:r>
                        <a:rPr sz="900" dirty="0">
                          <a:solidFill>
                            <a:srgbClr val="333333"/>
                          </a:solidFill>
                          <a:latin typeface="Verdana"/>
                          <a:cs typeface="Verdana"/>
                        </a:rPr>
                        <a:t> aval</a:t>
                      </a:r>
                      <a:r>
                        <a:rPr sz="900" spc="5" dirty="0">
                          <a:solidFill>
                            <a:srgbClr val="333333"/>
                          </a:solidFill>
                          <a:latin typeface="Verdana"/>
                          <a:cs typeface="Verdana"/>
                        </a:rPr>
                        <a:t> </a:t>
                      </a:r>
                      <a:r>
                        <a:rPr sz="900" dirty="0">
                          <a:solidFill>
                            <a:srgbClr val="333333"/>
                          </a:solidFill>
                          <a:latin typeface="Verdana"/>
                          <a:cs typeface="Verdana"/>
                        </a:rPr>
                        <a:t>do</a:t>
                      </a:r>
                      <a:r>
                        <a:rPr sz="900" spc="5" dirty="0">
                          <a:solidFill>
                            <a:srgbClr val="333333"/>
                          </a:solidFill>
                          <a:latin typeface="Verdana"/>
                          <a:cs typeface="Verdana"/>
                        </a:rPr>
                        <a:t> </a:t>
                      </a:r>
                      <a:r>
                        <a:rPr sz="900" dirty="0">
                          <a:solidFill>
                            <a:srgbClr val="333333"/>
                          </a:solidFill>
                          <a:latin typeface="Verdana"/>
                          <a:cs typeface="Verdana"/>
                        </a:rPr>
                        <a:t>seu</a:t>
                      </a:r>
                      <a:r>
                        <a:rPr sz="900" spc="-5" dirty="0">
                          <a:solidFill>
                            <a:srgbClr val="333333"/>
                          </a:solidFill>
                          <a:latin typeface="Verdana"/>
                          <a:cs typeface="Verdana"/>
                        </a:rPr>
                        <a:t> conteúdo, que </a:t>
                      </a:r>
                      <a:r>
                        <a:rPr sz="900" dirty="0">
                          <a:solidFill>
                            <a:srgbClr val="333333"/>
                          </a:solidFill>
                          <a:latin typeface="Verdana"/>
                          <a:cs typeface="Verdana"/>
                        </a:rPr>
                        <a:t> </a:t>
                      </a:r>
                      <a:r>
                        <a:rPr sz="900" spc="-5" dirty="0">
                          <a:solidFill>
                            <a:srgbClr val="333333"/>
                          </a:solidFill>
                          <a:latin typeface="Verdana"/>
                          <a:cs typeface="Verdana"/>
                        </a:rPr>
                        <a:t>reflete</a:t>
                      </a:r>
                      <a:r>
                        <a:rPr sz="900" spc="5" dirty="0">
                          <a:solidFill>
                            <a:srgbClr val="333333"/>
                          </a:solidFill>
                          <a:latin typeface="Verdana"/>
                          <a:cs typeface="Verdana"/>
                        </a:rPr>
                        <a:t> </a:t>
                      </a:r>
                      <a:r>
                        <a:rPr sz="900" spc="-5" dirty="0">
                          <a:solidFill>
                            <a:srgbClr val="333333"/>
                          </a:solidFill>
                          <a:latin typeface="Verdana"/>
                          <a:cs typeface="Verdana"/>
                        </a:rPr>
                        <a:t>unicamente</a:t>
                      </a:r>
                      <a:r>
                        <a:rPr sz="900" spc="5" dirty="0">
                          <a:solidFill>
                            <a:srgbClr val="333333"/>
                          </a:solidFill>
                          <a:latin typeface="Verdana"/>
                          <a:cs typeface="Verdana"/>
                        </a:rPr>
                        <a:t> </a:t>
                      </a:r>
                      <a:r>
                        <a:rPr sz="900" dirty="0">
                          <a:solidFill>
                            <a:srgbClr val="333333"/>
                          </a:solidFill>
                          <a:latin typeface="Verdana"/>
                          <a:cs typeface="Verdana"/>
                        </a:rPr>
                        <a:t>o</a:t>
                      </a:r>
                      <a:r>
                        <a:rPr sz="900" spc="5" dirty="0">
                          <a:solidFill>
                            <a:srgbClr val="333333"/>
                          </a:solidFill>
                          <a:latin typeface="Verdana"/>
                          <a:cs typeface="Verdana"/>
                        </a:rPr>
                        <a:t> </a:t>
                      </a:r>
                      <a:r>
                        <a:rPr sz="900" spc="-5" dirty="0">
                          <a:solidFill>
                            <a:srgbClr val="333333"/>
                          </a:solidFill>
                          <a:latin typeface="Verdana"/>
                          <a:cs typeface="Verdana"/>
                        </a:rPr>
                        <a:t>ponto </a:t>
                      </a:r>
                      <a:r>
                        <a:rPr sz="900" dirty="0">
                          <a:solidFill>
                            <a:srgbClr val="333333"/>
                          </a:solidFill>
                          <a:latin typeface="Verdana"/>
                          <a:cs typeface="Verdana"/>
                        </a:rPr>
                        <a:t>de </a:t>
                      </a:r>
                      <a:r>
                        <a:rPr sz="900" spc="-5" dirty="0">
                          <a:solidFill>
                            <a:srgbClr val="333333"/>
                          </a:solidFill>
                          <a:latin typeface="Verdana"/>
                          <a:cs typeface="Verdana"/>
                        </a:rPr>
                        <a:t>vista</a:t>
                      </a:r>
                      <a:r>
                        <a:rPr sz="900" spc="5" dirty="0">
                          <a:solidFill>
                            <a:srgbClr val="333333"/>
                          </a:solidFill>
                          <a:latin typeface="Verdana"/>
                          <a:cs typeface="Verdana"/>
                        </a:rPr>
                        <a:t> </a:t>
                      </a:r>
                      <a:r>
                        <a:rPr sz="900" dirty="0">
                          <a:solidFill>
                            <a:srgbClr val="333333"/>
                          </a:solidFill>
                          <a:latin typeface="Verdana"/>
                          <a:cs typeface="Verdana"/>
                        </a:rPr>
                        <a:t>dos </a:t>
                      </a:r>
                      <a:r>
                        <a:rPr sz="900" spc="-5" dirty="0">
                          <a:solidFill>
                            <a:srgbClr val="333333"/>
                          </a:solidFill>
                          <a:latin typeface="Verdana"/>
                          <a:cs typeface="Verdana"/>
                        </a:rPr>
                        <a:t>autores, </a:t>
                      </a:r>
                      <a:r>
                        <a:rPr sz="900" dirty="0">
                          <a:solidFill>
                            <a:srgbClr val="333333"/>
                          </a:solidFill>
                          <a:latin typeface="Verdana"/>
                          <a:cs typeface="Verdana"/>
                        </a:rPr>
                        <a:t>e</a:t>
                      </a:r>
                      <a:r>
                        <a:rPr sz="900" spc="5" dirty="0">
                          <a:solidFill>
                            <a:srgbClr val="333333"/>
                          </a:solidFill>
                          <a:latin typeface="Verdana"/>
                          <a:cs typeface="Verdana"/>
                        </a:rPr>
                        <a:t> </a:t>
                      </a:r>
                      <a:r>
                        <a:rPr sz="900" dirty="0">
                          <a:solidFill>
                            <a:srgbClr val="333333"/>
                          </a:solidFill>
                          <a:latin typeface="Verdana"/>
                          <a:cs typeface="Verdana"/>
                        </a:rPr>
                        <a:t>a </a:t>
                      </a:r>
                      <a:r>
                        <a:rPr sz="900" spc="-5" dirty="0">
                          <a:solidFill>
                            <a:srgbClr val="333333"/>
                          </a:solidFill>
                          <a:latin typeface="Verdana"/>
                          <a:cs typeface="Verdana"/>
                        </a:rPr>
                        <a:t>Comissão</a:t>
                      </a:r>
                      <a:r>
                        <a:rPr sz="900" spc="10" dirty="0">
                          <a:solidFill>
                            <a:srgbClr val="333333"/>
                          </a:solidFill>
                          <a:latin typeface="Verdana"/>
                          <a:cs typeface="Verdana"/>
                        </a:rPr>
                        <a:t> </a:t>
                      </a:r>
                      <a:r>
                        <a:rPr sz="900" spc="-5" dirty="0">
                          <a:solidFill>
                            <a:srgbClr val="333333"/>
                          </a:solidFill>
                          <a:latin typeface="Verdana"/>
                          <a:cs typeface="Verdana"/>
                        </a:rPr>
                        <a:t>não</a:t>
                      </a:r>
                      <a:r>
                        <a:rPr sz="900" spc="5" dirty="0">
                          <a:solidFill>
                            <a:srgbClr val="333333"/>
                          </a:solidFill>
                          <a:latin typeface="Verdana"/>
                          <a:cs typeface="Verdana"/>
                        </a:rPr>
                        <a:t> </a:t>
                      </a:r>
                      <a:r>
                        <a:rPr sz="900" dirty="0">
                          <a:solidFill>
                            <a:srgbClr val="333333"/>
                          </a:solidFill>
                          <a:latin typeface="Verdana"/>
                          <a:cs typeface="Verdana"/>
                        </a:rPr>
                        <a:t>pode ser</a:t>
                      </a:r>
                      <a:r>
                        <a:rPr sz="900" spc="10" dirty="0">
                          <a:solidFill>
                            <a:srgbClr val="333333"/>
                          </a:solidFill>
                          <a:latin typeface="Verdana"/>
                          <a:cs typeface="Verdana"/>
                        </a:rPr>
                        <a:t> </a:t>
                      </a:r>
                      <a:r>
                        <a:rPr sz="900" spc="-5" dirty="0">
                          <a:solidFill>
                            <a:srgbClr val="333333"/>
                          </a:solidFill>
                          <a:latin typeface="Verdana"/>
                          <a:cs typeface="Verdana"/>
                        </a:rPr>
                        <a:t>considerada</a:t>
                      </a:r>
                      <a:r>
                        <a:rPr sz="900" dirty="0">
                          <a:solidFill>
                            <a:srgbClr val="333333"/>
                          </a:solidFill>
                          <a:latin typeface="Verdana"/>
                          <a:cs typeface="Verdana"/>
                        </a:rPr>
                        <a:t> </a:t>
                      </a:r>
                      <a:r>
                        <a:rPr sz="900" spc="-5" dirty="0">
                          <a:solidFill>
                            <a:srgbClr val="333333"/>
                          </a:solidFill>
                          <a:latin typeface="Verdana"/>
                          <a:cs typeface="Verdana"/>
                        </a:rPr>
                        <a:t>responsável</a:t>
                      </a:r>
                      <a:r>
                        <a:rPr sz="900" spc="10" dirty="0">
                          <a:solidFill>
                            <a:srgbClr val="333333"/>
                          </a:solidFill>
                          <a:latin typeface="Verdana"/>
                          <a:cs typeface="Verdana"/>
                        </a:rPr>
                        <a:t> </a:t>
                      </a:r>
                      <a:r>
                        <a:rPr sz="900" dirty="0">
                          <a:solidFill>
                            <a:srgbClr val="333333"/>
                          </a:solidFill>
                          <a:latin typeface="Verdana"/>
                          <a:cs typeface="Verdana"/>
                        </a:rPr>
                        <a:t>por </a:t>
                      </a:r>
                      <a:r>
                        <a:rPr sz="900" spc="-305" dirty="0">
                          <a:solidFill>
                            <a:srgbClr val="333333"/>
                          </a:solidFill>
                          <a:latin typeface="Verdana"/>
                          <a:cs typeface="Verdana"/>
                        </a:rPr>
                        <a:t> </a:t>
                      </a:r>
                      <a:r>
                        <a:rPr sz="900" spc="-5" dirty="0">
                          <a:solidFill>
                            <a:srgbClr val="333333"/>
                          </a:solidFill>
                          <a:latin typeface="Verdana"/>
                          <a:cs typeface="Verdana"/>
                        </a:rPr>
                        <a:t>eventuais utilizações que</a:t>
                      </a:r>
                      <a:r>
                        <a:rPr sz="900" dirty="0">
                          <a:solidFill>
                            <a:srgbClr val="333333"/>
                          </a:solidFill>
                          <a:latin typeface="Verdana"/>
                          <a:cs typeface="Verdana"/>
                        </a:rPr>
                        <a:t> </a:t>
                      </a:r>
                      <a:r>
                        <a:rPr sz="900" spc="-5" dirty="0">
                          <a:solidFill>
                            <a:srgbClr val="333333"/>
                          </a:solidFill>
                          <a:latin typeface="Verdana"/>
                          <a:cs typeface="Verdana"/>
                        </a:rPr>
                        <a:t>possam </a:t>
                      </a:r>
                      <a:r>
                        <a:rPr sz="900" dirty="0">
                          <a:solidFill>
                            <a:srgbClr val="333333"/>
                          </a:solidFill>
                          <a:latin typeface="Verdana"/>
                          <a:cs typeface="Verdana"/>
                        </a:rPr>
                        <a:t>ser </a:t>
                      </a:r>
                      <a:r>
                        <a:rPr sz="900" spc="-5" dirty="0">
                          <a:solidFill>
                            <a:srgbClr val="333333"/>
                          </a:solidFill>
                          <a:latin typeface="Verdana"/>
                          <a:cs typeface="Verdana"/>
                        </a:rPr>
                        <a:t>feitas </a:t>
                      </a:r>
                      <a:r>
                        <a:rPr sz="900" dirty="0">
                          <a:solidFill>
                            <a:srgbClr val="333333"/>
                          </a:solidFill>
                          <a:latin typeface="Verdana"/>
                          <a:cs typeface="Verdana"/>
                        </a:rPr>
                        <a:t>com</a:t>
                      </a:r>
                      <a:r>
                        <a:rPr sz="900" spc="-5" dirty="0">
                          <a:solidFill>
                            <a:srgbClr val="333333"/>
                          </a:solidFill>
                          <a:latin typeface="Verdana"/>
                          <a:cs typeface="Verdana"/>
                        </a:rPr>
                        <a:t> </a:t>
                      </a:r>
                      <a:r>
                        <a:rPr sz="900" dirty="0">
                          <a:solidFill>
                            <a:srgbClr val="333333"/>
                          </a:solidFill>
                          <a:latin typeface="Verdana"/>
                          <a:cs typeface="Verdana"/>
                        </a:rPr>
                        <a:t>as</a:t>
                      </a:r>
                      <a:r>
                        <a:rPr sz="900" spc="-10" dirty="0">
                          <a:solidFill>
                            <a:srgbClr val="333333"/>
                          </a:solidFill>
                          <a:latin typeface="Verdana"/>
                          <a:cs typeface="Verdana"/>
                        </a:rPr>
                        <a:t> </a:t>
                      </a:r>
                      <a:r>
                        <a:rPr sz="900" spc="-5" dirty="0">
                          <a:solidFill>
                            <a:srgbClr val="333333"/>
                          </a:solidFill>
                          <a:latin typeface="Verdana"/>
                          <a:cs typeface="Verdana"/>
                        </a:rPr>
                        <a:t>informações</a:t>
                      </a:r>
                      <a:r>
                        <a:rPr sz="900" dirty="0">
                          <a:solidFill>
                            <a:srgbClr val="333333"/>
                          </a:solidFill>
                          <a:latin typeface="Verdana"/>
                          <a:cs typeface="Verdana"/>
                        </a:rPr>
                        <a:t> </a:t>
                      </a:r>
                      <a:r>
                        <a:rPr sz="900" spc="-5" dirty="0">
                          <a:solidFill>
                            <a:srgbClr val="333333"/>
                          </a:solidFill>
                          <a:latin typeface="Verdana"/>
                          <a:cs typeface="Verdana"/>
                        </a:rPr>
                        <a:t>nela contidas.</a:t>
                      </a:r>
                      <a:endParaRPr sz="900">
                        <a:latin typeface="Verdana"/>
                        <a:cs typeface="Verdana"/>
                      </a:endParaRPr>
                    </a:p>
                  </a:txBody>
                  <a:tcPr marL="0" marR="0" marT="162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7"/>
                  </a:ext>
                </a:extLst>
              </a:tr>
              <a:tr h="541059">
                <a:tc>
                  <a:txBody>
                    <a:bodyPr/>
                    <a:lstStyle/>
                    <a:p>
                      <a:pPr>
                        <a:lnSpc>
                          <a:spcPct val="100000"/>
                        </a:lnSpc>
                        <a:spcBef>
                          <a:spcPts val="20"/>
                        </a:spcBef>
                      </a:pPr>
                      <a:endParaRPr sz="900">
                        <a:latin typeface="Times New Roman"/>
                        <a:cs typeface="Times New Roman"/>
                      </a:endParaRPr>
                    </a:p>
                    <a:p>
                      <a:pPr marL="67945">
                        <a:lnSpc>
                          <a:spcPct val="100000"/>
                        </a:lnSpc>
                        <a:spcBef>
                          <a:spcPts val="5"/>
                        </a:spcBef>
                      </a:pPr>
                      <a:r>
                        <a:rPr sz="900" b="1" dirty="0">
                          <a:latin typeface="Verdana"/>
                          <a:cs typeface="Verdana"/>
                        </a:rPr>
                        <a:t>RO</a:t>
                      </a:r>
                      <a:endParaRPr sz="900">
                        <a:latin typeface="Verdana"/>
                        <a:cs typeface="Verdana"/>
                      </a:endParaRPr>
                    </a:p>
                  </a:txBody>
                  <a:tcPr marL="0" marR="0" marT="162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35"/>
                        </a:spcBef>
                      </a:pPr>
                      <a:endParaRPr sz="900" dirty="0">
                        <a:latin typeface="Times New Roman"/>
                        <a:cs typeface="Times New Roman"/>
                      </a:endParaRPr>
                    </a:p>
                    <a:p>
                      <a:pPr marL="68580">
                        <a:lnSpc>
                          <a:spcPct val="100000"/>
                        </a:lnSpc>
                      </a:pPr>
                      <a:r>
                        <a:rPr sz="900" spc="-5" dirty="0">
                          <a:solidFill>
                            <a:srgbClr val="333333"/>
                          </a:solidFill>
                          <a:latin typeface="Verdana"/>
                          <a:cs typeface="Verdana"/>
                        </a:rPr>
                        <a:t>Sprijinul</a:t>
                      </a:r>
                      <a:r>
                        <a:rPr sz="900" dirty="0">
                          <a:solidFill>
                            <a:srgbClr val="333333"/>
                          </a:solidFill>
                          <a:latin typeface="Verdana"/>
                          <a:cs typeface="Verdana"/>
                        </a:rPr>
                        <a:t> acordat</a:t>
                      </a:r>
                      <a:r>
                        <a:rPr sz="900" spc="-5" dirty="0">
                          <a:solidFill>
                            <a:srgbClr val="333333"/>
                          </a:solidFill>
                          <a:latin typeface="Verdana"/>
                          <a:cs typeface="Verdana"/>
                        </a:rPr>
                        <a:t> </a:t>
                      </a:r>
                      <a:r>
                        <a:rPr sz="900" dirty="0">
                          <a:solidFill>
                            <a:srgbClr val="333333"/>
                          </a:solidFill>
                          <a:latin typeface="Verdana"/>
                          <a:cs typeface="Verdana"/>
                        </a:rPr>
                        <a:t>de </a:t>
                      </a:r>
                      <a:r>
                        <a:rPr sz="900" spc="-5" dirty="0">
                          <a:solidFill>
                            <a:srgbClr val="333333"/>
                          </a:solidFill>
                          <a:latin typeface="Verdana"/>
                          <a:cs typeface="Verdana"/>
                        </a:rPr>
                        <a:t>Comisia Europeană</a:t>
                      </a:r>
                      <a:r>
                        <a:rPr sz="900" dirty="0">
                          <a:solidFill>
                            <a:srgbClr val="333333"/>
                          </a:solidFill>
                          <a:latin typeface="Verdana"/>
                          <a:cs typeface="Verdana"/>
                        </a:rPr>
                        <a:t> </a:t>
                      </a:r>
                      <a:r>
                        <a:rPr sz="900" spc="-5" dirty="0">
                          <a:solidFill>
                            <a:srgbClr val="333333"/>
                          </a:solidFill>
                          <a:latin typeface="Verdana"/>
                          <a:cs typeface="Verdana"/>
                        </a:rPr>
                        <a:t>pentru</a:t>
                      </a:r>
                      <a:r>
                        <a:rPr sz="900" spc="-15" dirty="0">
                          <a:solidFill>
                            <a:srgbClr val="333333"/>
                          </a:solidFill>
                          <a:latin typeface="Verdana"/>
                          <a:cs typeface="Verdana"/>
                        </a:rPr>
                        <a:t> </a:t>
                      </a:r>
                      <a:r>
                        <a:rPr sz="900" dirty="0">
                          <a:solidFill>
                            <a:srgbClr val="333333"/>
                          </a:solidFill>
                          <a:latin typeface="Verdana"/>
                          <a:cs typeface="Verdana"/>
                        </a:rPr>
                        <a:t>elaborarea</a:t>
                      </a:r>
                      <a:r>
                        <a:rPr sz="900" spc="-5" dirty="0">
                          <a:solidFill>
                            <a:srgbClr val="333333"/>
                          </a:solidFill>
                          <a:latin typeface="Verdana"/>
                          <a:cs typeface="Verdana"/>
                        </a:rPr>
                        <a:t> </a:t>
                      </a:r>
                      <a:r>
                        <a:rPr sz="900" dirty="0">
                          <a:solidFill>
                            <a:srgbClr val="333333"/>
                          </a:solidFill>
                          <a:latin typeface="Verdana"/>
                          <a:cs typeface="Verdana"/>
                        </a:rPr>
                        <a:t>acestei</a:t>
                      </a:r>
                      <a:r>
                        <a:rPr sz="900" spc="5" dirty="0">
                          <a:solidFill>
                            <a:srgbClr val="333333"/>
                          </a:solidFill>
                          <a:latin typeface="Verdana"/>
                          <a:cs typeface="Verdana"/>
                        </a:rPr>
                        <a:t> </a:t>
                      </a:r>
                      <a:r>
                        <a:rPr sz="900" spc="-5" dirty="0">
                          <a:solidFill>
                            <a:srgbClr val="333333"/>
                          </a:solidFill>
                          <a:latin typeface="Verdana"/>
                          <a:cs typeface="Verdana"/>
                        </a:rPr>
                        <a:t>publicații</a:t>
                      </a:r>
                      <a:r>
                        <a:rPr sz="900" spc="10" dirty="0">
                          <a:solidFill>
                            <a:srgbClr val="333333"/>
                          </a:solidFill>
                          <a:latin typeface="Verdana"/>
                          <a:cs typeface="Verdana"/>
                        </a:rPr>
                        <a:t> </a:t>
                      </a:r>
                      <a:r>
                        <a:rPr sz="900" spc="-5" dirty="0">
                          <a:solidFill>
                            <a:srgbClr val="333333"/>
                          </a:solidFill>
                          <a:latin typeface="Verdana"/>
                          <a:cs typeface="Verdana"/>
                        </a:rPr>
                        <a:t>nu constituie </a:t>
                      </a:r>
                      <a:r>
                        <a:rPr sz="900" dirty="0">
                          <a:solidFill>
                            <a:srgbClr val="333333"/>
                          </a:solidFill>
                          <a:latin typeface="Verdana"/>
                          <a:cs typeface="Verdana"/>
                        </a:rPr>
                        <a:t>o</a:t>
                      </a:r>
                      <a:r>
                        <a:rPr sz="900" spc="5" dirty="0">
                          <a:solidFill>
                            <a:srgbClr val="333333"/>
                          </a:solidFill>
                          <a:latin typeface="Verdana"/>
                          <a:cs typeface="Verdana"/>
                        </a:rPr>
                        <a:t> </a:t>
                      </a:r>
                      <a:r>
                        <a:rPr sz="900" dirty="0">
                          <a:solidFill>
                            <a:srgbClr val="333333"/>
                          </a:solidFill>
                          <a:latin typeface="Verdana"/>
                          <a:cs typeface="Verdana"/>
                        </a:rPr>
                        <a:t>aprobare a</a:t>
                      </a:r>
                      <a:endParaRPr sz="900" dirty="0">
                        <a:latin typeface="Verdana"/>
                        <a:cs typeface="Verdana"/>
                      </a:endParaRPr>
                    </a:p>
                    <a:p>
                      <a:pPr marL="68580" marR="359410">
                        <a:lnSpc>
                          <a:spcPts val="1100"/>
                        </a:lnSpc>
                        <a:spcBef>
                          <a:spcPts val="35"/>
                        </a:spcBef>
                      </a:pPr>
                      <a:r>
                        <a:rPr sz="900" spc="-5" dirty="0">
                          <a:solidFill>
                            <a:srgbClr val="333333"/>
                          </a:solidFill>
                          <a:latin typeface="Verdana"/>
                          <a:cs typeface="Verdana"/>
                        </a:rPr>
                        <a:t>conținutului, </a:t>
                      </a:r>
                      <a:r>
                        <a:rPr sz="900" dirty="0">
                          <a:solidFill>
                            <a:srgbClr val="333333"/>
                          </a:solidFill>
                          <a:latin typeface="Verdana"/>
                          <a:cs typeface="Verdana"/>
                        </a:rPr>
                        <a:t>care </a:t>
                      </a:r>
                      <a:r>
                        <a:rPr sz="900" spc="-5" dirty="0">
                          <a:solidFill>
                            <a:srgbClr val="333333"/>
                          </a:solidFill>
                          <a:latin typeface="Verdana"/>
                          <a:cs typeface="Verdana"/>
                        </a:rPr>
                        <a:t>reflectă </a:t>
                      </a:r>
                      <a:r>
                        <a:rPr sz="900" dirty="0">
                          <a:solidFill>
                            <a:srgbClr val="333333"/>
                          </a:solidFill>
                          <a:latin typeface="Verdana"/>
                          <a:cs typeface="Verdana"/>
                        </a:rPr>
                        <a:t>doar </a:t>
                      </a:r>
                      <a:r>
                        <a:rPr sz="900" spc="-5" dirty="0">
                          <a:solidFill>
                            <a:srgbClr val="333333"/>
                          </a:solidFill>
                          <a:latin typeface="Verdana"/>
                          <a:cs typeface="Verdana"/>
                        </a:rPr>
                        <a:t>opiniile autorilor, </a:t>
                      </a:r>
                      <a:r>
                        <a:rPr sz="900" dirty="0">
                          <a:solidFill>
                            <a:srgbClr val="333333"/>
                          </a:solidFill>
                          <a:latin typeface="Verdana"/>
                          <a:cs typeface="Verdana"/>
                        </a:rPr>
                        <a:t>iar Comisia </a:t>
                      </a:r>
                      <a:r>
                        <a:rPr sz="900" spc="-5" dirty="0">
                          <a:solidFill>
                            <a:srgbClr val="333333"/>
                          </a:solidFill>
                          <a:latin typeface="Verdana"/>
                          <a:cs typeface="Verdana"/>
                        </a:rPr>
                        <a:t>nu </a:t>
                      </a:r>
                      <a:r>
                        <a:rPr sz="900" dirty="0">
                          <a:solidFill>
                            <a:srgbClr val="333333"/>
                          </a:solidFill>
                          <a:latin typeface="Verdana"/>
                          <a:cs typeface="Verdana"/>
                        </a:rPr>
                        <a:t>poate </a:t>
                      </a:r>
                      <a:r>
                        <a:rPr sz="900" spc="-5" dirty="0">
                          <a:solidFill>
                            <a:srgbClr val="333333"/>
                          </a:solidFill>
                          <a:latin typeface="Verdana"/>
                          <a:cs typeface="Verdana"/>
                        </a:rPr>
                        <a:t>fi </a:t>
                      </a:r>
                      <a:r>
                        <a:rPr sz="900" dirty="0">
                          <a:solidFill>
                            <a:srgbClr val="333333"/>
                          </a:solidFill>
                          <a:latin typeface="Verdana"/>
                          <a:cs typeface="Verdana"/>
                        </a:rPr>
                        <a:t>trasă la </a:t>
                      </a:r>
                      <a:r>
                        <a:rPr sz="900" spc="-5" dirty="0">
                          <a:solidFill>
                            <a:srgbClr val="333333"/>
                          </a:solidFill>
                          <a:latin typeface="Verdana"/>
                          <a:cs typeface="Verdana"/>
                        </a:rPr>
                        <a:t>răspundere pentru </a:t>
                      </a:r>
                      <a:r>
                        <a:rPr sz="900" dirty="0">
                          <a:solidFill>
                            <a:srgbClr val="333333"/>
                          </a:solidFill>
                          <a:latin typeface="Verdana"/>
                          <a:cs typeface="Verdana"/>
                        </a:rPr>
                        <a:t>orice </a:t>
                      </a:r>
                      <a:r>
                        <a:rPr sz="900" spc="-305" dirty="0">
                          <a:solidFill>
                            <a:srgbClr val="333333"/>
                          </a:solidFill>
                          <a:latin typeface="Verdana"/>
                          <a:cs typeface="Verdana"/>
                        </a:rPr>
                        <a:t> </a:t>
                      </a:r>
                      <a:r>
                        <a:rPr sz="900" spc="-5" dirty="0">
                          <a:solidFill>
                            <a:srgbClr val="333333"/>
                          </a:solidFill>
                          <a:latin typeface="Verdana"/>
                          <a:cs typeface="Verdana"/>
                        </a:rPr>
                        <a:t>utilizare </a:t>
                      </a:r>
                      <a:r>
                        <a:rPr sz="900" dirty="0">
                          <a:solidFill>
                            <a:srgbClr val="333333"/>
                          </a:solidFill>
                          <a:latin typeface="Verdana"/>
                          <a:cs typeface="Verdana"/>
                        </a:rPr>
                        <a:t>a</a:t>
                      </a:r>
                      <a:r>
                        <a:rPr sz="900" spc="-10" dirty="0">
                          <a:solidFill>
                            <a:srgbClr val="333333"/>
                          </a:solidFill>
                          <a:latin typeface="Verdana"/>
                          <a:cs typeface="Verdana"/>
                        </a:rPr>
                        <a:t> </a:t>
                      </a:r>
                      <a:r>
                        <a:rPr sz="900" spc="-5" dirty="0">
                          <a:solidFill>
                            <a:srgbClr val="333333"/>
                          </a:solidFill>
                          <a:latin typeface="Verdana"/>
                          <a:cs typeface="Verdana"/>
                        </a:rPr>
                        <a:t>informațiilor conținute </a:t>
                      </a:r>
                      <a:r>
                        <a:rPr sz="900" dirty="0">
                          <a:solidFill>
                            <a:srgbClr val="333333"/>
                          </a:solidFill>
                          <a:latin typeface="Verdana"/>
                          <a:cs typeface="Verdana"/>
                        </a:rPr>
                        <a:t>în</a:t>
                      </a:r>
                      <a:r>
                        <a:rPr sz="900" spc="-10" dirty="0">
                          <a:solidFill>
                            <a:srgbClr val="333333"/>
                          </a:solidFill>
                          <a:latin typeface="Verdana"/>
                          <a:cs typeface="Verdana"/>
                        </a:rPr>
                        <a:t> </a:t>
                      </a:r>
                      <a:r>
                        <a:rPr sz="900" dirty="0">
                          <a:solidFill>
                            <a:srgbClr val="333333"/>
                          </a:solidFill>
                          <a:latin typeface="Verdana"/>
                          <a:cs typeface="Verdana"/>
                        </a:rPr>
                        <a:t>aceasta.</a:t>
                      </a:r>
                      <a:endParaRPr sz="900" dirty="0">
                        <a:latin typeface="Verdana"/>
                        <a:cs typeface="Verdana"/>
                      </a:endParaRPr>
                    </a:p>
                  </a:txBody>
                  <a:tcPr marL="0" marR="0" marT="285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8"/>
                  </a:ext>
                </a:extLst>
              </a:tr>
              <a:tr h="415640">
                <a:tc>
                  <a:txBody>
                    <a:bodyPr/>
                    <a:lstStyle/>
                    <a:p>
                      <a:pPr>
                        <a:lnSpc>
                          <a:spcPct val="100000"/>
                        </a:lnSpc>
                        <a:spcBef>
                          <a:spcPts val="20"/>
                        </a:spcBef>
                      </a:pPr>
                      <a:endParaRPr sz="900">
                        <a:latin typeface="Times New Roman"/>
                        <a:cs typeface="Times New Roman"/>
                      </a:endParaRPr>
                    </a:p>
                    <a:p>
                      <a:pPr marL="78740">
                        <a:lnSpc>
                          <a:spcPct val="100000"/>
                        </a:lnSpc>
                      </a:pPr>
                      <a:r>
                        <a:rPr sz="900" b="1" spc="-5" dirty="0">
                          <a:latin typeface="Verdana"/>
                          <a:cs typeface="Verdana"/>
                        </a:rPr>
                        <a:t>SK</a:t>
                      </a:r>
                      <a:endParaRPr sz="900">
                        <a:latin typeface="Verdana"/>
                        <a:cs typeface="Verdana"/>
                      </a:endParaRPr>
                    </a:p>
                  </a:txBody>
                  <a:tcPr marL="0" marR="0" marT="162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35"/>
                        </a:spcBef>
                      </a:pPr>
                      <a:endParaRPr sz="900">
                        <a:latin typeface="Times New Roman"/>
                        <a:cs typeface="Times New Roman"/>
                      </a:endParaRPr>
                    </a:p>
                    <a:p>
                      <a:pPr marL="68580" marR="339090">
                        <a:lnSpc>
                          <a:spcPct val="101099"/>
                        </a:lnSpc>
                      </a:pPr>
                      <a:r>
                        <a:rPr sz="900" dirty="0">
                          <a:solidFill>
                            <a:srgbClr val="333333"/>
                          </a:solidFill>
                          <a:latin typeface="Verdana"/>
                          <a:cs typeface="Verdana"/>
                        </a:rPr>
                        <a:t>Podpora</a:t>
                      </a:r>
                      <a:r>
                        <a:rPr sz="900" spc="-5" dirty="0">
                          <a:solidFill>
                            <a:srgbClr val="333333"/>
                          </a:solidFill>
                          <a:latin typeface="Verdana"/>
                          <a:cs typeface="Verdana"/>
                        </a:rPr>
                        <a:t> Európskej</a:t>
                      </a:r>
                      <a:r>
                        <a:rPr sz="900" spc="10" dirty="0">
                          <a:solidFill>
                            <a:srgbClr val="333333"/>
                          </a:solidFill>
                          <a:latin typeface="Verdana"/>
                          <a:cs typeface="Verdana"/>
                        </a:rPr>
                        <a:t> </a:t>
                      </a:r>
                      <a:r>
                        <a:rPr sz="900" spc="-5" dirty="0">
                          <a:solidFill>
                            <a:srgbClr val="333333"/>
                          </a:solidFill>
                          <a:latin typeface="Verdana"/>
                          <a:cs typeface="Verdana"/>
                        </a:rPr>
                        <a:t>komisie</a:t>
                      </a:r>
                      <a:r>
                        <a:rPr sz="900" spc="-10" dirty="0">
                          <a:solidFill>
                            <a:srgbClr val="333333"/>
                          </a:solidFill>
                          <a:latin typeface="Verdana"/>
                          <a:cs typeface="Verdana"/>
                        </a:rPr>
                        <a:t> </a:t>
                      </a:r>
                      <a:r>
                        <a:rPr sz="900" spc="-5" dirty="0">
                          <a:solidFill>
                            <a:srgbClr val="333333"/>
                          </a:solidFill>
                          <a:latin typeface="Verdana"/>
                          <a:cs typeface="Verdana"/>
                        </a:rPr>
                        <a:t>na</a:t>
                      </a:r>
                      <a:r>
                        <a:rPr sz="900" spc="15" dirty="0">
                          <a:solidFill>
                            <a:srgbClr val="333333"/>
                          </a:solidFill>
                          <a:latin typeface="Verdana"/>
                          <a:cs typeface="Verdana"/>
                        </a:rPr>
                        <a:t> </a:t>
                      </a:r>
                      <a:r>
                        <a:rPr sz="900" spc="-5" dirty="0">
                          <a:solidFill>
                            <a:srgbClr val="333333"/>
                          </a:solidFill>
                          <a:latin typeface="Verdana"/>
                          <a:cs typeface="Verdana"/>
                        </a:rPr>
                        <a:t>výrobu</a:t>
                      </a:r>
                      <a:r>
                        <a:rPr sz="900" dirty="0">
                          <a:solidFill>
                            <a:srgbClr val="333333"/>
                          </a:solidFill>
                          <a:latin typeface="Verdana"/>
                          <a:cs typeface="Verdana"/>
                        </a:rPr>
                        <a:t> tejto</a:t>
                      </a:r>
                      <a:r>
                        <a:rPr sz="900" spc="5" dirty="0">
                          <a:solidFill>
                            <a:srgbClr val="333333"/>
                          </a:solidFill>
                          <a:latin typeface="Verdana"/>
                          <a:cs typeface="Verdana"/>
                        </a:rPr>
                        <a:t> </a:t>
                      </a:r>
                      <a:r>
                        <a:rPr sz="900" spc="-5" dirty="0">
                          <a:solidFill>
                            <a:srgbClr val="333333"/>
                          </a:solidFill>
                          <a:latin typeface="Verdana"/>
                          <a:cs typeface="Verdana"/>
                        </a:rPr>
                        <a:t>publikácie</a:t>
                      </a:r>
                      <a:r>
                        <a:rPr sz="900" spc="5" dirty="0">
                          <a:solidFill>
                            <a:srgbClr val="333333"/>
                          </a:solidFill>
                          <a:latin typeface="Verdana"/>
                          <a:cs typeface="Verdana"/>
                        </a:rPr>
                        <a:t> </a:t>
                      </a:r>
                      <a:r>
                        <a:rPr sz="900" spc="-5" dirty="0">
                          <a:solidFill>
                            <a:srgbClr val="333333"/>
                          </a:solidFill>
                          <a:latin typeface="Verdana"/>
                          <a:cs typeface="Verdana"/>
                        </a:rPr>
                        <a:t>nepredstavuje</a:t>
                      </a:r>
                      <a:r>
                        <a:rPr sz="900" spc="5" dirty="0">
                          <a:solidFill>
                            <a:srgbClr val="333333"/>
                          </a:solidFill>
                          <a:latin typeface="Verdana"/>
                          <a:cs typeface="Verdana"/>
                        </a:rPr>
                        <a:t> </a:t>
                      </a:r>
                      <a:r>
                        <a:rPr sz="900" spc="-5" dirty="0">
                          <a:solidFill>
                            <a:srgbClr val="333333"/>
                          </a:solidFill>
                          <a:latin typeface="Verdana"/>
                          <a:cs typeface="Verdana"/>
                        </a:rPr>
                        <a:t>súhlas</a:t>
                      </a:r>
                      <a:r>
                        <a:rPr sz="900" dirty="0">
                          <a:solidFill>
                            <a:srgbClr val="333333"/>
                          </a:solidFill>
                          <a:latin typeface="Verdana"/>
                          <a:cs typeface="Verdana"/>
                        </a:rPr>
                        <a:t> s</a:t>
                      </a:r>
                      <a:r>
                        <a:rPr sz="900" spc="15" dirty="0">
                          <a:solidFill>
                            <a:srgbClr val="333333"/>
                          </a:solidFill>
                          <a:latin typeface="Verdana"/>
                          <a:cs typeface="Verdana"/>
                        </a:rPr>
                        <a:t> </a:t>
                      </a:r>
                      <a:r>
                        <a:rPr sz="900" spc="-5" dirty="0">
                          <a:solidFill>
                            <a:srgbClr val="333333"/>
                          </a:solidFill>
                          <a:latin typeface="Verdana"/>
                          <a:cs typeface="Verdana"/>
                        </a:rPr>
                        <a:t>obsahom, ktorý</a:t>
                      </a:r>
                      <a:r>
                        <a:rPr sz="900" dirty="0">
                          <a:solidFill>
                            <a:srgbClr val="333333"/>
                          </a:solidFill>
                          <a:latin typeface="Verdana"/>
                          <a:cs typeface="Verdana"/>
                        </a:rPr>
                        <a:t> </a:t>
                      </a:r>
                      <a:r>
                        <a:rPr sz="900" spc="-5" dirty="0">
                          <a:solidFill>
                            <a:srgbClr val="333333"/>
                          </a:solidFill>
                          <a:latin typeface="Verdana"/>
                          <a:cs typeface="Verdana"/>
                        </a:rPr>
                        <a:t>odráža</a:t>
                      </a:r>
                      <a:r>
                        <a:rPr sz="900" dirty="0">
                          <a:solidFill>
                            <a:srgbClr val="333333"/>
                          </a:solidFill>
                          <a:latin typeface="Verdana"/>
                          <a:cs typeface="Verdana"/>
                        </a:rPr>
                        <a:t> len </a:t>
                      </a:r>
                      <a:r>
                        <a:rPr sz="900" spc="-300" dirty="0">
                          <a:solidFill>
                            <a:srgbClr val="333333"/>
                          </a:solidFill>
                          <a:latin typeface="Verdana"/>
                          <a:cs typeface="Verdana"/>
                        </a:rPr>
                        <a:t> </a:t>
                      </a:r>
                      <a:r>
                        <a:rPr sz="900" spc="-5" dirty="0">
                          <a:solidFill>
                            <a:srgbClr val="333333"/>
                          </a:solidFill>
                          <a:latin typeface="Verdana"/>
                          <a:cs typeface="Verdana"/>
                        </a:rPr>
                        <a:t>názory</a:t>
                      </a:r>
                      <a:r>
                        <a:rPr sz="900" spc="-10" dirty="0">
                          <a:solidFill>
                            <a:srgbClr val="333333"/>
                          </a:solidFill>
                          <a:latin typeface="Verdana"/>
                          <a:cs typeface="Verdana"/>
                        </a:rPr>
                        <a:t> </a:t>
                      </a:r>
                      <a:r>
                        <a:rPr sz="900" spc="-5" dirty="0">
                          <a:solidFill>
                            <a:srgbClr val="333333"/>
                          </a:solidFill>
                          <a:latin typeface="Verdana"/>
                          <a:cs typeface="Verdana"/>
                        </a:rPr>
                        <a:t>autorov, </a:t>
                      </a:r>
                      <a:r>
                        <a:rPr sz="900" dirty="0">
                          <a:solidFill>
                            <a:srgbClr val="333333"/>
                          </a:solidFill>
                          <a:latin typeface="Verdana"/>
                          <a:cs typeface="Verdana"/>
                        </a:rPr>
                        <a:t>a Komisia </a:t>
                      </a:r>
                      <a:r>
                        <a:rPr sz="900" spc="-5" dirty="0">
                          <a:solidFill>
                            <a:srgbClr val="333333"/>
                          </a:solidFill>
                          <a:latin typeface="Verdana"/>
                          <a:cs typeface="Verdana"/>
                        </a:rPr>
                        <a:t>nemôže</a:t>
                      </a:r>
                      <a:r>
                        <a:rPr sz="900" dirty="0">
                          <a:solidFill>
                            <a:srgbClr val="333333"/>
                          </a:solidFill>
                          <a:latin typeface="Verdana"/>
                          <a:cs typeface="Verdana"/>
                        </a:rPr>
                        <a:t> </a:t>
                      </a:r>
                      <a:r>
                        <a:rPr sz="900" spc="-5" dirty="0">
                          <a:solidFill>
                            <a:srgbClr val="333333"/>
                          </a:solidFill>
                          <a:latin typeface="Verdana"/>
                          <a:cs typeface="Verdana"/>
                        </a:rPr>
                        <a:t>byť</a:t>
                      </a:r>
                      <a:r>
                        <a:rPr sz="900" spc="5" dirty="0">
                          <a:solidFill>
                            <a:srgbClr val="333333"/>
                          </a:solidFill>
                          <a:latin typeface="Verdana"/>
                          <a:cs typeface="Verdana"/>
                        </a:rPr>
                        <a:t> </a:t>
                      </a:r>
                      <a:r>
                        <a:rPr sz="900" spc="-5" dirty="0">
                          <a:solidFill>
                            <a:srgbClr val="333333"/>
                          </a:solidFill>
                          <a:latin typeface="Verdana"/>
                          <a:cs typeface="Verdana"/>
                        </a:rPr>
                        <a:t>zodpovedná</a:t>
                      </a:r>
                      <a:r>
                        <a:rPr sz="900" dirty="0">
                          <a:solidFill>
                            <a:srgbClr val="333333"/>
                          </a:solidFill>
                          <a:latin typeface="Verdana"/>
                          <a:cs typeface="Verdana"/>
                        </a:rPr>
                        <a:t> </a:t>
                      </a:r>
                      <a:r>
                        <a:rPr sz="900" spc="-5" dirty="0">
                          <a:solidFill>
                            <a:srgbClr val="333333"/>
                          </a:solidFill>
                          <a:latin typeface="Verdana"/>
                          <a:cs typeface="Verdana"/>
                        </a:rPr>
                        <a:t>za</a:t>
                      </a:r>
                      <a:r>
                        <a:rPr sz="900" dirty="0">
                          <a:solidFill>
                            <a:srgbClr val="333333"/>
                          </a:solidFill>
                          <a:latin typeface="Verdana"/>
                          <a:cs typeface="Verdana"/>
                        </a:rPr>
                        <a:t> prípadné </a:t>
                      </a:r>
                      <a:r>
                        <a:rPr sz="900" spc="-5" dirty="0">
                          <a:solidFill>
                            <a:srgbClr val="333333"/>
                          </a:solidFill>
                          <a:latin typeface="Verdana"/>
                          <a:cs typeface="Verdana"/>
                        </a:rPr>
                        <a:t>použitie informácií, ktoré</a:t>
                      </a:r>
                      <a:r>
                        <a:rPr sz="900" dirty="0">
                          <a:solidFill>
                            <a:srgbClr val="333333"/>
                          </a:solidFill>
                          <a:latin typeface="Verdana"/>
                          <a:cs typeface="Verdana"/>
                        </a:rPr>
                        <a:t> sú</a:t>
                      </a:r>
                      <a:r>
                        <a:rPr sz="900" spc="-10" dirty="0">
                          <a:solidFill>
                            <a:srgbClr val="333333"/>
                          </a:solidFill>
                          <a:latin typeface="Verdana"/>
                          <a:cs typeface="Verdana"/>
                        </a:rPr>
                        <a:t> </a:t>
                      </a:r>
                      <a:r>
                        <a:rPr sz="900" dirty="0">
                          <a:solidFill>
                            <a:srgbClr val="333333"/>
                          </a:solidFill>
                          <a:latin typeface="Verdana"/>
                          <a:cs typeface="Verdana"/>
                        </a:rPr>
                        <a:t>v</a:t>
                      </a:r>
                      <a:r>
                        <a:rPr sz="900" spc="25" dirty="0">
                          <a:solidFill>
                            <a:srgbClr val="333333"/>
                          </a:solidFill>
                          <a:latin typeface="Verdana"/>
                          <a:cs typeface="Verdana"/>
                        </a:rPr>
                        <a:t> </a:t>
                      </a:r>
                      <a:r>
                        <a:rPr sz="900" spc="-5" dirty="0">
                          <a:solidFill>
                            <a:srgbClr val="333333"/>
                          </a:solidFill>
                          <a:latin typeface="Verdana"/>
                          <a:cs typeface="Verdana"/>
                        </a:rPr>
                        <a:t>nej </a:t>
                      </a:r>
                      <a:r>
                        <a:rPr sz="900" dirty="0">
                          <a:solidFill>
                            <a:srgbClr val="333333"/>
                          </a:solidFill>
                          <a:latin typeface="Verdana"/>
                          <a:cs typeface="Verdana"/>
                        </a:rPr>
                        <a:t> </a:t>
                      </a:r>
                      <a:r>
                        <a:rPr sz="900" spc="-5" dirty="0">
                          <a:solidFill>
                            <a:srgbClr val="333333"/>
                          </a:solidFill>
                          <a:latin typeface="Verdana"/>
                          <a:cs typeface="Verdana"/>
                        </a:rPr>
                        <a:t>obsiahnuté.</a:t>
                      </a:r>
                      <a:endParaRPr sz="900">
                        <a:latin typeface="Verdana"/>
                        <a:cs typeface="Verdana"/>
                      </a:endParaRPr>
                    </a:p>
                  </a:txBody>
                  <a:tcPr marL="0" marR="0" marT="285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9"/>
                  </a:ext>
                </a:extLst>
              </a:tr>
              <a:tr h="414514">
                <a:tc>
                  <a:txBody>
                    <a:bodyPr/>
                    <a:lstStyle/>
                    <a:p>
                      <a:pPr>
                        <a:lnSpc>
                          <a:spcPct val="100000"/>
                        </a:lnSpc>
                        <a:spcBef>
                          <a:spcPts val="45"/>
                        </a:spcBef>
                      </a:pPr>
                      <a:endParaRPr sz="900">
                        <a:latin typeface="Times New Roman"/>
                        <a:cs typeface="Times New Roman"/>
                      </a:endParaRPr>
                    </a:p>
                    <a:p>
                      <a:pPr marL="88265">
                        <a:lnSpc>
                          <a:spcPct val="100000"/>
                        </a:lnSpc>
                      </a:pPr>
                      <a:r>
                        <a:rPr sz="900" b="1" spc="-5" dirty="0">
                          <a:latin typeface="Verdana"/>
                          <a:cs typeface="Verdana"/>
                        </a:rPr>
                        <a:t>SL</a:t>
                      </a:r>
                      <a:endParaRPr sz="900">
                        <a:latin typeface="Verdana"/>
                        <a:cs typeface="Verdana"/>
                      </a:endParaRPr>
                    </a:p>
                  </a:txBody>
                  <a:tcPr marL="0" marR="0" marT="366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20"/>
                        </a:spcBef>
                      </a:pPr>
                      <a:endParaRPr sz="900" dirty="0">
                        <a:latin typeface="Times New Roman"/>
                        <a:cs typeface="Times New Roman"/>
                      </a:endParaRPr>
                    </a:p>
                    <a:p>
                      <a:pPr marL="68580" marR="486409">
                        <a:lnSpc>
                          <a:spcPct val="101099"/>
                        </a:lnSpc>
                      </a:pPr>
                      <a:r>
                        <a:rPr sz="900" dirty="0">
                          <a:solidFill>
                            <a:srgbClr val="333333"/>
                          </a:solidFill>
                          <a:latin typeface="Verdana"/>
                          <a:cs typeface="Verdana"/>
                        </a:rPr>
                        <a:t>Podpora</a:t>
                      </a:r>
                      <a:r>
                        <a:rPr sz="900" spc="-5" dirty="0">
                          <a:solidFill>
                            <a:srgbClr val="333333"/>
                          </a:solidFill>
                          <a:latin typeface="Verdana"/>
                          <a:cs typeface="Verdana"/>
                        </a:rPr>
                        <a:t> Evropske</a:t>
                      </a:r>
                      <a:r>
                        <a:rPr sz="900" dirty="0">
                          <a:solidFill>
                            <a:srgbClr val="333333"/>
                          </a:solidFill>
                          <a:latin typeface="Verdana"/>
                          <a:cs typeface="Verdana"/>
                        </a:rPr>
                        <a:t> </a:t>
                      </a:r>
                      <a:r>
                        <a:rPr sz="900" spc="-5" dirty="0">
                          <a:solidFill>
                            <a:srgbClr val="333333"/>
                          </a:solidFill>
                          <a:latin typeface="Verdana"/>
                          <a:cs typeface="Verdana"/>
                        </a:rPr>
                        <a:t>komisije</a:t>
                      </a:r>
                      <a:r>
                        <a:rPr sz="900" spc="-10" dirty="0">
                          <a:solidFill>
                            <a:srgbClr val="333333"/>
                          </a:solidFill>
                          <a:latin typeface="Verdana"/>
                          <a:cs typeface="Verdana"/>
                        </a:rPr>
                        <a:t> </a:t>
                      </a:r>
                      <a:r>
                        <a:rPr sz="900" spc="-5" dirty="0">
                          <a:solidFill>
                            <a:srgbClr val="333333"/>
                          </a:solidFill>
                          <a:latin typeface="Verdana"/>
                          <a:cs typeface="Verdana"/>
                        </a:rPr>
                        <a:t>za</a:t>
                      </a:r>
                      <a:r>
                        <a:rPr sz="900" dirty="0">
                          <a:solidFill>
                            <a:srgbClr val="333333"/>
                          </a:solidFill>
                          <a:latin typeface="Verdana"/>
                          <a:cs typeface="Verdana"/>
                        </a:rPr>
                        <a:t> </a:t>
                      </a:r>
                      <a:r>
                        <a:rPr sz="900" spc="-5" dirty="0">
                          <a:solidFill>
                            <a:srgbClr val="333333"/>
                          </a:solidFill>
                          <a:latin typeface="Verdana"/>
                          <a:cs typeface="Verdana"/>
                        </a:rPr>
                        <a:t>pripravo</a:t>
                      </a:r>
                      <a:r>
                        <a:rPr sz="900" spc="5" dirty="0">
                          <a:solidFill>
                            <a:srgbClr val="333333"/>
                          </a:solidFill>
                          <a:latin typeface="Verdana"/>
                          <a:cs typeface="Verdana"/>
                        </a:rPr>
                        <a:t> </a:t>
                      </a:r>
                      <a:r>
                        <a:rPr sz="900" dirty="0">
                          <a:solidFill>
                            <a:srgbClr val="333333"/>
                          </a:solidFill>
                          <a:latin typeface="Verdana"/>
                          <a:cs typeface="Verdana"/>
                        </a:rPr>
                        <a:t>te </a:t>
                      </a:r>
                      <a:r>
                        <a:rPr sz="900" spc="-5" dirty="0">
                          <a:solidFill>
                            <a:srgbClr val="333333"/>
                          </a:solidFill>
                          <a:latin typeface="Verdana"/>
                          <a:cs typeface="Verdana"/>
                        </a:rPr>
                        <a:t>publikacije</a:t>
                      </a:r>
                      <a:r>
                        <a:rPr sz="900" spc="-10" dirty="0">
                          <a:solidFill>
                            <a:srgbClr val="333333"/>
                          </a:solidFill>
                          <a:latin typeface="Verdana"/>
                          <a:cs typeface="Verdana"/>
                        </a:rPr>
                        <a:t> </a:t>
                      </a:r>
                      <a:r>
                        <a:rPr sz="900" spc="-5" dirty="0">
                          <a:solidFill>
                            <a:srgbClr val="333333"/>
                          </a:solidFill>
                          <a:latin typeface="Verdana"/>
                          <a:cs typeface="Verdana"/>
                        </a:rPr>
                        <a:t>ne</a:t>
                      </a:r>
                      <a:r>
                        <a:rPr sz="900" dirty="0">
                          <a:solidFill>
                            <a:srgbClr val="333333"/>
                          </a:solidFill>
                          <a:latin typeface="Verdana"/>
                          <a:cs typeface="Verdana"/>
                        </a:rPr>
                        <a:t> </a:t>
                      </a:r>
                      <a:r>
                        <a:rPr sz="900" spc="-5" dirty="0">
                          <a:solidFill>
                            <a:srgbClr val="333333"/>
                          </a:solidFill>
                          <a:latin typeface="Verdana"/>
                          <a:cs typeface="Verdana"/>
                        </a:rPr>
                        <a:t>pomeni</a:t>
                      </a:r>
                      <a:r>
                        <a:rPr sz="900" spc="5" dirty="0">
                          <a:solidFill>
                            <a:srgbClr val="333333"/>
                          </a:solidFill>
                          <a:latin typeface="Verdana"/>
                          <a:cs typeface="Verdana"/>
                        </a:rPr>
                        <a:t> </a:t>
                      </a:r>
                      <a:r>
                        <a:rPr sz="900" spc="-5" dirty="0">
                          <a:solidFill>
                            <a:srgbClr val="333333"/>
                          </a:solidFill>
                          <a:latin typeface="Verdana"/>
                          <a:cs typeface="Verdana"/>
                        </a:rPr>
                        <a:t>potrditve</a:t>
                      </a:r>
                      <a:r>
                        <a:rPr sz="900" dirty="0">
                          <a:solidFill>
                            <a:srgbClr val="333333"/>
                          </a:solidFill>
                          <a:latin typeface="Verdana"/>
                          <a:cs typeface="Verdana"/>
                        </a:rPr>
                        <a:t> </a:t>
                      </a:r>
                      <a:r>
                        <a:rPr sz="900" spc="-5" dirty="0">
                          <a:solidFill>
                            <a:srgbClr val="333333"/>
                          </a:solidFill>
                          <a:latin typeface="Verdana"/>
                          <a:cs typeface="Verdana"/>
                        </a:rPr>
                        <a:t>vsebine, ki</a:t>
                      </a:r>
                      <a:r>
                        <a:rPr sz="900" spc="10" dirty="0">
                          <a:solidFill>
                            <a:srgbClr val="333333"/>
                          </a:solidFill>
                          <a:latin typeface="Verdana"/>
                          <a:cs typeface="Verdana"/>
                        </a:rPr>
                        <a:t> </a:t>
                      </a:r>
                      <a:r>
                        <a:rPr sz="900" dirty="0">
                          <a:solidFill>
                            <a:srgbClr val="333333"/>
                          </a:solidFill>
                          <a:latin typeface="Verdana"/>
                          <a:cs typeface="Verdana"/>
                        </a:rPr>
                        <a:t>izraža </a:t>
                      </a:r>
                      <a:r>
                        <a:rPr sz="900" spc="15" dirty="0">
                          <a:solidFill>
                            <a:srgbClr val="333333"/>
                          </a:solidFill>
                          <a:latin typeface="Verdana"/>
                          <a:cs typeface="Verdana"/>
                        </a:rPr>
                        <a:t>le</a:t>
                      </a:r>
                      <a:r>
                        <a:rPr sz="900" dirty="0">
                          <a:solidFill>
                            <a:srgbClr val="333333"/>
                          </a:solidFill>
                          <a:latin typeface="Verdana"/>
                          <a:cs typeface="Verdana"/>
                        </a:rPr>
                        <a:t> </a:t>
                      </a:r>
                      <a:r>
                        <a:rPr sz="900" spc="-5" dirty="0">
                          <a:solidFill>
                            <a:srgbClr val="333333"/>
                          </a:solidFill>
                          <a:latin typeface="Verdana"/>
                          <a:cs typeface="Verdana"/>
                        </a:rPr>
                        <a:t>mnenja </a:t>
                      </a:r>
                      <a:r>
                        <a:rPr sz="900" spc="-305" dirty="0">
                          <a:solidFill>
                            <a:srgbClr val="333333"/>
                          </a:solidFill>
                          <a:latin typeface="Verdana"/>
                          <a:cs typeface="Verdana"/>
                        </a:rPr>
                        <a:t> </a:t>
                      </a:r>
                      <a:r>
                        <a:rPr sz="900" spc="-5" dirty="0">
                          <a:solidFill>
                            <a:srgbClr val="333333"/>
                          </a:solidFill>
                          <a:latin typeface="Verdana"/>
                          <a:cs typeface="Verdana"/>
                        </a:rPr>
                        <a:t>avtorjev,</a:t>
                      </a:r>
                      <a:r>
                        <a:rPr sz="900" spc="-10" dirty="0">
                          <a:solidFill>
                            <a:srgbClr val="333333"/>
                          </a:solidFill>
                          <a:latin typeface="Verdana"/>
                          <a:cs typeface="Verdana"/>
                        </a:rPr>
                        <a:t> </a:t>
                      </a:r>
                      <a:r>
                        <a:rPr sz="900" dirty="0">
                          <a:solidFill>
                            <a:srgbClr val="333333"/>
                          </a:solidFill>
                          <a:latin typeface="Verdana"/>
                          <a:cs typeface="Verdana"/>
                        </a:rPr>
                        <a:t>in</a:t>
                      </a:r>
                      <a:r>
                        <a:rPr sz="900" spc="-5" dirty="0">
                          <a:solidFill>
                            <a:srgbClr val="333333"/>
                          </a:solidFill>
                          <a:latin typeface="Verdana"/>
                          <a:cs typeface="Verdana"/>
                        </a:rPr>
                        <a:t> </a:t>
                      </a:r>
                      <a:r>
                        <a:rPr sz="900" dirty="0">
                          <a:solidFill>
                            <a:srgbClr val="333333"/>
                          </a:solidFill>
                          <a:latin typeface="Verdana"/>
                          <a:cs typeface="Verdana"/>
                        </a:rPr>
                        <a:t>Komisija</a:t>
                      </a:r>
                      <a:r>
                        <a:rPr sz="900" spc="-5" dirty="0">
                          <a:solidFill>
                            <a:srgbClr val="333333"/>
                          </a:solidFill>
                          <a:latin typeface="Verdana"/>
                          <a:cs typeface="Verdana"/>
                        </a:rPr>
                        <a:t> ne</a:t>
                      </a:r>
                      <a:r>
                        <a:rPr sz="900" dirty="0">
                          <a:solidFill>
                            <a:srgbClr val="333333"/>
                          </a:solidFill>
                          <a:latin typeface="Verdana"/>
                          <a:cs typeface="Verdana"/>
                        </a:rPr>
                        <a:t> more </a:t>
                      </a:r>
                      <a:r>
                        <a:rPr sz="900" spc="-5" dirty="0">
                          <a:solidFill>
                            <a:srgbClr val="333333"/>
                          </a:solidFill>
                          <a:latin typeface="Verdana"/>
                          <a:cs typeface="Verdana"/>
                        </a:rPr>
                        <a:t>biti</a:t>
                      </a:r>
                      <a:r>
                        <a:rPr sz="900" dirty="0">
                          <a:solidFill>
                            <a:srgbClr val="333333"/>
                          </a:solidFill>
                          <a:latin typeface="Verdana"/>
                          <a:cs typeface="Verdana"/>
                        </a:rPr>
                        <a:t> </a:t>
                      </a:r>
                      <a:r>
                        <a:rPr sz="900" spc="-5" dirty="0">
                          <a:solidFill>
                            <a:srgbClr val="333333"/>
                          </a:solidFill>
                          <a:latin typeface="Verdana"/>
                          <a:cs typeface="Verdana"/>
                        </a:rPr>
                        <a:t>odgovorna</a:t>
                      </a:r>
                      <a:r>
                        <a:rPr sz="900" dirty="0">
                          <a:solidFill>
                            <a:srgbClr val="333333"/>
                          </a:solidFill>
                          <a:latin typeface="Verdana"/>
                          <a:cs typeface="Verdana"/>
                        </a:rPr>
                        <a:t> </a:t>
                      </a:r>
                      <a:r>
                        <a:rPr sz="900" spc="-5" dirty="0">
                          <a:solidFill>
                            <a:srgbClr val="333333"/>
                          </a:solidFill>
                          <a:latin typeface="Verdana"/>
                          <a:cs typeface="Verdana"/>
                        </a:rPr>
                        <a:t>za</a:t>
                      </a:r>
                      <a:r>
                        <a:rPr sz="900" dirty="0">
                          <a:solidFill>
                            <a:srgbClr val="333333"/>
                          </a:solidFill>
                          <a:latin typeface="Verdana"/>
                          <a:cs typeface="Verdana"/>
                        </a:rPr>
                        <a:t> </a:t>
                      </a:r>
                      <a:r>
                        <a:rPr sz="900" spc="-5" dirty="0">
                          <a:solidFill>
                            <a:srgbClr val="333333"/>
                          </a:solidFill>
                          <a:latin typeface="Verdana"/>
                          <a:cs typeface="Verdana"/>
                        </a:rPr>
                        <a:t>kakršno</a:t>
                      </a:r>
                      <a:r>
                        <a:rPr sz="900" dirty="0">
                          <a:solidFill>
                            <a:srgbClr val="333333"/>
                          </a:solidFill>
                          <a:latin typeface="Verdana"/>
                          <a:cs typeface="Verdana"/>
                        </a:rPr>
                        <a:t> </a:t>
                      </a:r>
                      <a:r>
                        <a:rPr sz="900" spc="-5" dirty="0">
                          <a:solidFill>
                            <a:srgbClr val="333333"/>
                          </a:solidFill>
                          <a:latin typeface="Verdana"/>
                          <a:cs typeface="Verdana"/>
                        </a:rPr>
                        <a:t>koli</a:t>
                      </a:r>
                      <a:r>
                        <a:rPr sz="900" spc="5" dirty="0">
                          <a:solidFill>
                            <a:srgbClr val="333333"/>
                          </a:solidFill>
                          <a:latin typeface="Verdana"/>
                          <a:cs typeface="Verdana"/>
                        </a:rPr>
                        <a:t> </a:t>
                      </a:r>
                      <a:r>
                        <a:rPr sz="900" spc="-5" dirty="0">
                          <a:solidFill>
                            <a:srgbClr val="333333"/>
                          </a:solidFill>
                          <a:latin typeface="Verdana"/>
                          <a:cs typeface="Verdana"/>
                        </a:rPr>
                        <a:t>uporabo</a:t>
                      </a:r>
                      <a:r>
                        <a:rPr sz="900" spc="5" dirty="0">
                          <a:solidFill>
                            <a:srgbClr val="333333"/>
                          </a:solidFill>
                          <a:latin typeface="Verdana"/>
                          <a:cs typeface="Verdana"/>
                        </a:rPr>
                        <a:t> </a:t>
                      </a:r>
                      <a:r>
                        <a:rPr sz="900" spc="-5" dirty="0">
                          <a:solidFill>
                            <a:srgbClr val="333333"/>
                          </a:solidFill>
                          <a:latin typeface="Verdana"/>
                          <a:cs typeface="Verdana"/>
                        </a:rPr>
                        <a:t>informacij,</a:t>
                      </a:r>
                      <a:r>
                        <a:rPr sz="900" spc="-10" dirty="0">
                          <a:solidFill>
                            <a:srgbClr val="333333"/>
                          </a:solidFill>
                          <a:latin typeface="Verdana"/>
                          <a:cs typeface="Verdana"/>
                        </a:rPr>
                        <a:t> </a:t>
                      </a:r>
                      <a:r>
                        <a:rPr sz="900" spc="-5" dirty="0">
                          <a:solidFill>
                            <a:srgbClr val="333333"/>
                          </a:solidFill>
                          <a:latin typeface="Verdana"/>
                          <a:cs typeface="Verdana"/>
                        </a:rPr>
                        <a:t>ki</a:t>
                      </a:r>
                      <a:r>
                        <a:rPr sz="900" spc="5" dirty="0">
                          <a:solidFill>
                            <a:srgbClr val="333333"/>
                          </a:solidFill>
                          <a:latin typeface="Verdana"/>
                          <a:cs typeface="Verdana"/>
                        </a:rPr>
                        <a:t> </a:t>
                      </a:r>
                      <a:r>
                        <a:rPr sz="900" dirty="0">
                          <a:solidFill>
                            <a:srgbClr val="333333"/>
                          </a:solidFill>
                          <a:latin typeface="Verdana"/>
                          <a:cs typeface="Verdana"/>
                        </a:rPr>
                        <a:t>jih</a:t>
                      </a:r>
                      <a:r>
                        <a:rPr sz="900" spc="-5" dirty="0">
                          <a:solidFill>
                            <a:srgbClr val="333333"/>
                          </a:solidFill>
                          <a:latin typeface="Verdana"/>
                          <a:cs typeface="Verdana"/>
                        </a:rPr>
                        <a:t> </a:t>
                      </a:r>
                      <a:r>
                        <a:rPr sz="900" dirty="0">
                          <a:solidFill>
                            <a:srgbClr val="333333"/>
                          </a:solidFill>
                          <a:latin typeface="Verdana"/>
                          <a:cs typeface="Verdana"/>
                        </a:rPr>
                        <a:t>vsebuje.</a:t>
                      </a:r>
                      <a:endParaRPr sz="900" dirty="0">
                        <a:latin typeface="Verdana"/>
                        <a:cs typeface="Verdana"/>
                      </a:endParaRPr>
                    </a:p>
                  </a:txBody>
                  <a:tcPr marL="0" marR="0" marT="162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10"/>
                  </a:ext>
                </a:extLst>
              </a:tr>
              <a:tr h="556379">
                <a:tc>
                  <a:txBody>
                    <a:bodyPr/>
                    <a:lstStyle/>
                    <a:p>
                      <a:pPr>
                        <a:lnSpc>
                          <a:spcPct val="100000"/>
                        </a:lnSpc>
                        <a:spcBef>
                          <a:spcPts val="10"/>
                        </a:spcBef>
                      </a:pPr>
                      <a:endParaRPr sz="900">
                        <a:latin typeface="Times New Roman"/>
                        <a:cs typeface="Times New Roman"/>
                      </a:endParaRPr>
                    </a:p>
                    <a:p>
                      <a:pPr marL="80645">
                        <a:lnSpc>
                          <a:spcPct val="100000"/>
                        </a:lnSpc>
                      </a:pPr>
                      <a:r>
                        <a:rPr sz="900" b="1" spc="-5" dirty="0">
                          <a:latin typeface="Verdana"/>
                          <a:cs typeface="Verdana"/>
                        </a:rPr>
                        <a:t>SV</a:t>
                      </a:r>
                      <a:endParaRPr sz="900">
                        <a:latin typeface="Verdana"/>
                        <a:cs typeface="Verdana"/>
                      </a:endParaRPr>
                    </a:p>
                  </a:txBody>
                  <a:tcPr marL="0" marR="0" marT="81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spcBef>
                          <a:spcPts val="20"/>
                        </a:spcBef>
                      </a:pPr>
                      <a:endParaRPr sz="900" dirty="0">
                        <a:latin typeface="Times New Roman"/>
                        <a:cs typeface="Times New Roman"/>
                      </a:endParaRPr>
                    </a:p>
                    <a:p>
                      <a:pPr marL="68580" marR="135890">
                        <a:lnSpc>
                          <a:spcPct val="101200"/>
                        </a:lnSpc>
                      </a:pPr>
                      <a:r>
                        <a:rPr sz="900" spc="-5" dirty="0">
                          <a:solidFill>
                            <a:srgbClr val="333333"/>
                          </a:solidFill>
                          <a:latin typeface="Verdana"/>
                          <a:cs typeface="Verdana"/>
                        </a:rPr>
                        <a:t>Europeiska Kommissionens</a:t>
                      </a:r>
                      <a:r>
                        <a:rPr sz="900" dirty="0">
                          <a:solidFill>
                            <a:srgbClr val="333333"/>
                          </a:solidFill>
                          <a:latin typeface="Verdana"/>
                          <a:cs typeface="Verdana"/>
                        </a:rPr>
                        <a:t> stöd åt </a:t>
                      </a:r>
                      <a:r>
                        <a:rPr sz="900" spc="-5" dirty="0">
                          <a:solidFill>
                            <a:srgbClr val="333333"/>
                          </a:solidFill>
                          <a:latin typeface="Verdana"/>
                          <a:cs typeface="Verdana"/>
                        </a:rPr>
                        <a:t>framställningen </a:t>
                      </a:r>
                      <a:r>
                        <a:rPr sz="900" dirty="0">
                          <a:solidFill>
                            <a:srgbClr val="333333"/>
                          </a:solidFill>
                          <a:latin typeface="Verdana"/>
                          <a:cs typeface="Verdana"/>
                        </a:rPr>
                        <a:t>av</a:t>
                      </a:r>
                      <a:r>
                        <a:rPr sz="900" spc="-10" dirty="0">
                          <a:solidFill>
                            <a:srgbClr val="333333"/>
                          </a:solidFill>
                          <a:latin typeface="Verdana"/>
                          <a:cs typeface="Verdana"/>
                        </a:rPr>
                        <a:t> </a:t>
                      </a:r>
                      <a:r>
                        <a:rPr sz="900" dirty="0">
                          <a:solidFill>
                            <a:srgbClr val="333333"/>
                          </a:solidFill>
                          <a:latin typeface="Verdana"/>
                          <a:cs typeface="Verdana"/>
                        </a:rPr>
                        <a:t>detta </a:t>
                      </a:r>
                      <a:r>
                        <a:rPr sz="900" spc="-5" dirty="0">
                          <a:solidFill>
                            <a:srgbClr val="333333"/>
                          </a:solidFill>
                          <a:latin typeface="Verdana"/>
                          <a:cs typeface="Verdana"/>
                        </a:rPr>
                        <a:t>dokument</a:t>
                      </a:r>
                      <a:r>
                        <a:rPr sz="900" spc="5" dirty="0">
                          <a:solidFill>
                            <a:srgbClr val="333333"/>
                          </a:solidFill>
                          <a:latin typeface="Verdana"/>
                          <a:cs typeface="Verdana"/>
                        </a:rPr>
                        <a:t> </a:t>
                      </a:r>
                      <a:r>
                        <a:rPr sz="900" spc="-5" dirty="0">
                          <a:solidFill>
                            <a:srgbClr val="333333"/>
                          </a:solidFill>
                          <a:latin typeface="Verdana"/>
                          <a:cs typeface="Verdana"/>
                        </a:rPr>
                        <a:t>utgör</a:t>
                      </a:r>
                      <a:r>
                        <a:rPr sz="900" dirty="0">
                          <a:solidFill>
                            <a:srgbClr val="333333"/>
                          </a:solidFill>
                          <a:latin typeface="Verdana"/>
                          <a:cs typeface="Verdana"/>
                        </a:rPr>
                        <a:t> </a:t>
                      </a:r>
                      <a:r>
                        <a:rPr sz="900" spc="-5" dirty="0">
                          <a:solidFill>
                            <a:srgbClr val="333333"/>
                          </a:solidFill>
                          <a:latin typeface="Verdana"/>
                          <a:cs typeface="Verdana"/>
                        </a:rPr>
                        <a:t>inte</a:t>
                      </a:r>
                      <a:r>
                        <a:rPr sz="900" dirty="0">
                          <a:solidFill>
                            <a:srgbClr val="333333"/>
                          </a:solidFill>
                          <a:latin typeface="Verdana"/>
                          <a:cs typeface="Verdana"/>
                        </a:rPr>
                        <a:t> ett</a:t>
                      </a:r>
                      <a:r>
                        <a:rPr sz="900" spc="5" dirty="0">
                          <a:solidFill>
                            <a:srgbClr val="333333"/>
                          </a:solidFill>
                          <a:latin typeface="Verdana"/>
                          <a:cs typeface="Verdana"/>
                        </a:rPr>
                        <a:t> </a:t>
                      </a:r>
                      <a:r>
                        <a:rPr sz="900" spc="-5" dirty="0">
                          <a:solidFill>
                            <a:srgbClr val="333333"/>
                          </a:solidFill>
                          <a:latin typeface="Verdana"/>
                          <a:cs typeface="Verdana"/>
                        </a:rPr>
                        <a:t>godkännande </a:t>
                      </a:r>
                      <a:r>
                        <a:rPr sz="900" dirty="0">
                          <a:solidFill>
                            <a:srgbClr val="333333"/>
                          </a:solidFill>
                          <a:latin typeface="Verdana"/>
                          <a:cs typeface="Verdana"/>
                        </a:rPr>
                        <a:t>av</a:t>
                      </a:r>
                      <a:r>
                        <a:rPr sz="900" spc="5" dirty="0">
                          <a:solidFill>
                            <a:srgbClr val="333333"/>
                          </a:solidFill>
                          <a:latin typeface="Verdana"/>
                          <a:cs typeface="Verdana"/>
                        </a:rPr>
                        <a:t> </a:t>
                      </a:r>
                      <a:r>
                        <a:rPr sz="900" dirty="0">
                          <a:solidFill>
                            <a:srgbClr val="333333"/>
                          </a:solidFill>
                          <a:latin typeface="Verdana"/>
                          <a:cs typeface="Verdana"/>
                        </a:rPr>
                        <a:t>dess </a:t>
                      </a:r>
                      <a:r>
                        <a:rPr sz="900" spc="5" dirty="0">
                          <a:solidFill>
                            <a:srgbClr val="333333"/>
                          </a:solidFill>
                          <a:latin typeface="Verdana"/>
                          <a:cs typeface="Verdana"/>
                        </a:rPr>
                        <a:t> </a:t>
                      </a:r>
                      <a:r>
                        <a:rPr sz="900" spc="-5" dirty="0">
                          <a:solidFill>
                            <a:srgbClr val="333333"/>
                          </a:solidFill>
                          <a:latin typeface="Verdana"/>
                          <a:cs typeface="Verdana"/>
                        </a:rPr>
                        <a:t>innehåll,</a:t>
                      </a:r>
                      <a:r>
                        <a:rPr sz="900" dirty="0">
                          <a:solidFill>
                            <a:srgbClr val="333333"/>
                          </a:solidFill>
                          <a:latin typeface="Verdana"/>
                          <a:cs typeface="Verdana"/>
                        </a:rPr>
                        <a:t> </a:t>
                      </a:r>
                      <a:r>
                        <a:rPr sz="900" spc="-5" dirty="0">
                          <a:solidFill>
                            <a:srgbClr val="333333"/>
                          </a:solidFill>
                          <a:latin typeface="Verdana"/>
                          <a:cs typeface="Verdana"/>
                        </a:rPr>
                        <a:t>vilket</a:t>
                      </a:r>
                      <a:r>
                        <a:rPr sz="900" spc="10" dirty="0">
                          <a:solidFill>
                            <a:srgbClr val="333333"/>
                          </a:solidFill>
                          <a:latin typeface="Verdana"/>
                          <a:cs typeface="Verdana"/>
                        </a:rPr>
                        <a:t> </a:t>
                      </a:r>
                      <a:r>
                        <a:rPr sz="900" spc="-5" dirty="0">
                          <a:solidFill>
                            <a:srgbClr val="333333"/>
                          </a:solidFill>
                          <a:latin typeface="Verdana"/>
                          <a:cs typeface="Verdana"/>
                        </a:rPr>
                        <a:t>endast</a:t>
                      </a:r>
                      <a:r>
                        <a:rPr sz="900" spc="5" dirty="0">
                          <a:solidFill>
                            <a:srgbClr val="333333"/>
                          </a:solidFill>
                          <a:latin typeface="Verdana"/>
                          <a:cs typeface="Verdana"/>
                        </a:rPr>
                        <a:t> </a:t>
                      </a:r>
                      <a:r>
                        <a:rPr sz="900" spc="-5" dirty="0">
                          <a:solidFill>
                            <a:srgbClr val="333333"/>
                          </a:solidFill>
                          <a:latin typeface="Verdana"/>
                          <a:cs typeface="Verdana"/>
                        </a:rPr>
                        <a:t>återspeglar</a:t>
                      </a:r>
                      <a:r>
                        <a:rPr sz="900" spc="5" dirty="0">
                          <a:solidFill>
                            <a:srgbClr val="333333"/>
                          </a:solidFill>
                          <a:latin typeface="Verdana"/>
                          <a:cs typeface="Verdana"/>
                        </a:rPr>
                        <a:t> </a:t>
                      </a:r>
                      <a:r>
                        <a:rPr sz="900" spc="-5" dirty="0">
                          <a:solidFill>
                            <a:srgbClr val="333333"/>
                          </a:solidFill>
                          <a:latin typeface="Verdana"/>
                          <a:cs typeface="Verdana"/>
                        </a:rPr>
                        <a:t>upphovsmännens</a:t>
                      </a:r>
                      <a:r>
                        <a:rPr sz="900" spc="15" dirty="0">
                          <a:solidFill>
                            <a:srgbClr val="333333"/>
                          </a:solidFill>
                          <a:latin typeface="Verdana"/>
                          <a:cs typeface="Verdana"/>
                        </a:rPr>
                        <a:t> </a:t>
                      </a:r>
                      <a:r>
                        <a:rPr sz="900" spc="-5" dirty="0">
                          <a:solidFill>
                            <a:srgbClr val="333333"/>
                          </a:solidFill>
                          <a:latin typeface="Verdana"/>
                          <a:cs typeface="Verdana"/>
                        </a:rPr>
                        <a:t>åsikter,</a:t>
                      </a:r>
                      <a:r>
                        <a:rPr sz="900" dirty="0">
                          <a:solidFill>
                            <a:srgbClr val="333333"/>
                          </a:solidFill>
                          <a:latin typeface="Verdana"/>
                          <a:cs typeface="Verdana"/>
                        </a:rPr>
                        <a:t> och</a:t>
                      </a:r>
                      <a:r>
                        <a:rPr sz="900" spc="-5" dirty="0">
                          <a:solidFill>
                            <a:srgbClr val="333333"/>
                          </a:solidFill>
                          <a:latin typeface="Verdana"/>
                          <a:cs typeface="Verdana"/>
                        </a:rPr>
                        <a:t> </a:t>
                      </a:r>
                      <a:r>
                        <a:rPr sz="900" dirty="0">
                          <a:solidFill>
                            <a:srgbClr val="333333"/>
                          </a:solidFill>
                          <a:latin typeface="Verdana"/>
                          <a:cs typeface="Verdana"/>
                        </a:rPr>
                        <a:t>Kommissionen</a:t>
                      </a:r>
                      <a:r>
                        <a:rPr sz="900" spc="-10" dirty="0">
                          <a:solidFill>
                            <a:srgbClr val="333333"/>
                          </a:solidFill>
                          <a:latin typeface="Verdana"/>
                          <a:cs typeface="Verdana"/>
                        </a:rPr>
                        <a:t> </a:t>
                      </a:r>
                      <a:r>
                        <a:rPr sz="900" spc="-5" dirty="0">
                          <a:solidFill>
                            <a:srgbClr val="333333"/>
                          </a:solidFill>
                          <a:latin typeface="Verdana"/>
                          <a:cs typeface="Verdana"/>
                        </a:rPr>
                        <a:t>kan</a:t>
                      </a:r>
                      <a:r>
                        <a:rPr sz="900" spc="10" dirty="0">
                          <a:solidFill>
                            <a:srgbClr val="333333"/>
                          </a:solidFill>
                          <a:latin typeface="Verdana"/>
                          <a:cs typeface="Verdana"/>
                        </a:rPr>
                        <a:t> </a:t>
                      </a:r>
                      <a:r>
                        <a:rPr sz="900" spc="-5" dirty="0">
                          <a:solidFill>
                            <a:srgbClr val="333333"/>
                          </a:solidFill>
                          <a:latin typeface="Verdana"/>
                          <a:cs typeface="Verdana"/>
                        </a:rPr>
                        <a:t>inte</a:t>
                      </a:r>
                      <a:r>
                        <a:rPr sz="900" spc="5" dirty="0">
                          <a:solidFill>
                            <a:srgbClr val="333333"/>
                          </a:solidFill>
                          <a:latin typeface="Verdana"/>
                          <a:cs typeface="Verdana"/>
                        </a:rPr>
                        <a:t> </a:t>
                      </a:r>
                      <a:r>
                        <a:rPr sz="900" spc="-5" dirty="0">
                          <a:solidFill>
                            <a:srgbClr val="333333"/>
                          </a:solidFill>
                          <a:latin typeface="Verdana"/>
                          <a:cs typeface="Verdana"/>
                        </a:rPr>
                        <a:t>hållas</a:t>
                      </a:r>
                      <a:r>
                        <a:rPr sz="900" dirty="0">
                          <a:solidFill>
                            <a:srgbClr val="333333"/>
                          </a:solidFill>
                          <a:latin typeface="Verdana"/>
                          <a:cs typeface="Verdana"/>
                        </a:rPr>
                        <a:t> </a:t>
                      </a:r>
                      <a:r>
                        <a:rPr sz="900" spc="-5" dirty="0">
                          <a:solidFill>
                            <a:srgbClr val="333333"/>
                          </a:solidFill>
                          <a:latin typeface="Verdana"/>
                          <a:cs typeface="Verdana"/>
                        </a:rPr>
                        <a:t>ansvarigt</a:t>
                      </a:r>
                      <a:r>
                        <a:rPr sz="900" spc="15" dirty="0">
                          <a:solidFill>
                            <a:srgbClr val="333333"/>
                          </a:solidFill>
                          <a:latin typeface="Verdana"/>
                          <a:cs typeface="Verdana"/>
                        </a:rPr>
                        <a:t> </a:t>
                      </a:r>
                      <a:r>
                        <a:rPr sz="900" dirty="0">
                          <a:solidFill>
                            <a:srgbClr val="333333"/>
                          </a:solidFill>
                          <a:latin typeface="Verdana"/>
                          <a:cs typeface="Verdana"/>
                        </a:rPr>
                        <a:t>för </a:t>
                      </a:r>
                      <a:r>
                        <a:rPr sz="900" spc="-300" dirty="0">
                          <a:solidFill>
                            <a:srgbClr val="333333"/>
                          </a:solidFill>
                          <a:latin typeface="Verdana"/>
                          <a:cs typeface="Verdana"/>
                        </a:rPr>
                        <a:t> </a:t>
                      </a:r>
                      <a:r>
                        <a:rPr sz="900" spc="-5" dirty="0">
                          <a:solidFill>
                            <a:srgbClr val="333333"/>
                          </a:solidFill>
                          <a:latin typeface="Verdana"/>
                          <a:cs typeface="Verdana"/>
                        </a:rPr>
                        <a:t>någon</a:t>
                      </a:r>
                      <a:r>
                        <a:rPr sz="900" spc="-15" dirty="0">
                          <a:solidFill>
                            <a:srgbClr val="333333"/>
                          </a:solidFill>
                          <a:latin typeface="Verdana"/>
                          <a:cs typeface="Verdana"/>
                        </a:rPr>
                        <a:t> </a:t>
                      </a:r>
                      <a:r>
                        <a:rPr sz="900" spc="-5" dirty="0">
                          <a:solidFill>
                            <a:srgbClr val="333333"/>
                          </a:solidFill>
                          <a:latin typeface="Verdana"/>
                          <a:cs typeface="Verdana"/>
                        </a:rPr>
                        <a:t>användning </a:t>
                      </a:r>
                      <a:r>
                        <a:rPr sz="900" spc="5" dirty="0">
                          <a:solidFill>
                            <a:srgbClr val="333333"/>
                          </a:solidFill>
                          <a:latin typeface="Verdana"/>
                          <a:cs typeface="Verdana"/>
                        </a:rPr>
                        <a:t>av</a:t>
                      </a:r>
                      <a:r>
                        <a:rPr sz="900" spc="-10" dirty="0">
                          <a:solidFill>
                            <a:srgbClr val="333333"/>
                          </a:solidFill>
                          <a:latin typeface="Verdana"/>
                          <a:cs typeface="Verdana"/>
                        </a:rPr>
                        <a:t> </a:t>
                      </a:r>
                      <a:r>
                        <a:rPr sz="900" spc="-5" dirty="0">
                          <a:solidFill>
                            <a:srgbClr val="333333"/>
                          </a:solidFill>
                          <a:latin typeface="Verdana"/>
                          <a:cs typeface="Verdana"/>
                        </a:rPr>
                        <a:t>informationen</a:t>
                      </a:r>
                      <a:r>
                        <a:rPr sz="900" spc="-10" dirty="0">
                          <a:solidFill>
                            <a:srgbClr val="333333"/>
                          </a:solidFill>
                          <a:latin typeface="Verdana"/>
                          <a:cs typeface="Verdana"/>
                        </a:rPr>
                        <a:t> </a:t>
                      </a:r>
                      <a:r>
                        <a:rPr sz="900" dirty="0">
                          <a:solidFill>
                            <a:srgbClr val="333333"/>
                          </a:solidFill>
                          <a:latin typeface="Verdana"/>
                          <a:cs typeface="Verdana"/>
                        </a:rPr>
                        <a:t>i det.</a:t>
                      </a:r>
                      <a:endParaRPr sz="900" dirty="0">
                        <a:latin typeface="Verdana"/>
                        <a:cs typeface="Verdana"/>
                      </a:endParaRPr>
                    </a:p>
                  </a:txBody>
                  <a:tcPr marL="0" marR="0" marT="162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11"/>
                  </a:ext>
                </a:extLst>
              </a:tr>
            </a:tbl>
          </a:graphicData>
        </a:graphic>
      </p:graphicFrame>
      <p:pic>
        <p:nvPicPr>
          <p:cNvPr id="3" name="Kép 2">
            <a:extLst>
              <a:ext uri="{FF2B5EF4-FFF2-40B4-BE49-F238E27FC236}">
                <a16:creationId xmlns:a16="http://schemas.microsoft.com/office/drawing/2014/main" id="{70EA7E45-0822-11CE-8D5B-BD21DF6E4B7F}"/>
              </a:ext>
            </a:extLst>
          </p:cNvPr>
          <p:cNvPicPr>
            <a:picLocks noChangeAspect="1"/>
          </p:cNvPicPr>
          <p:nvPr/>
        </p:nvPicPr>
        <p:blipFill>
          <a:blip r:embed="rId2"/>
          <a:stretch>
            <a:fillRect/>
          </a:stretch>
        </p:blipFill>
        <p:spPr>
          <a:xfrm>
            <a:off x="15926433" y="2929439"/>
            <a:ext cx="1446659" cy="746789"/>
          </a:xfrm>
          <a:prstGeom prst="rect">
            <a:avLst/>
          </a:prstGeom>
        </p:spPr>
      </p:pic>
      <p:pic>
        <p:nvPicPr>
          <p:cNvPr id="4" name="Kép 3">
            <a:extLst>
              <a:ext uri="{FF2B5EF4-FFF2-40B4-BE49-F238E27FC236}">
                <a16:creationId xmlns:a16="http://schemas.microsoft.com/office/drawing/2014/main" id="{8F0D7824-AA27-4658-614F-1A9838E4FA98}"/>
              </a:ext>
            </a:extLst>
          </p:cNvPr>
          <p:cNvPicPr>
            <a:picLocks noChangeAspect="1"/>
          </p:cNvPicPr>
          <p:nvPr/>
        </p:nvPicPr>
        <p:blipFill>
          <a:blip r:embed="rId2"/>
          <a:stretch>
            <a:fillRect/>
          </a:stretch>
        </p:blipFill>
        <p:spPr>
          <a:xfrm>
            <a:off x="9335861" y="175098"/>
            <a:ext cx="2255716" cy="116443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a:extLst>
              <a:ext uri="{FF2B5EF4-FFF2-40B4-BE49-F238E27FC236}">
                <a16:creationId xmlns:a16="http://schemas.microsoft.com/office/drawing/2014/main" id="{9C5E9974-9CE5-12CE-B080-171262C8E667}"/>
              </a:ext>
            </a:extLst>
          </p:cNvPr>
          <p:cNvSpPr/>
          <p:nvPr/>
        </p:nvSpPr>
        <p:spPr>
          <a:xfrm>
            <a:off x="0" y="0"/>
            <a:ext cx="12192000" cy="1096436"/>
          </a:xfrm>
          <a:prstGeom prst="rect">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6" name="Kép 5" descr="A képen szöveg látható&#10;&#10;Automatikusan generált leírás">
            <a:extLst>
              <a:ext uri="{FF2B5EF4-FFF2-40B4-BE49-F238E27FC236}">
                <a16:creationId xmlns:a16="http://schemas.microsoft.com/office/drawing/2014/main" id="{B4A06AFE-F1CB-4A6F-F04B-C4BC6830A9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1143" y="92357"/>
            <a:ext cx="3410855" cy="899018"/>
          </a:xfrm>
          <a:prstGeom prst="rect">
            <a:avLst/>
          </a:prstGeom>
        </p:spPr>
      </p:pic>
      <p:sp>
        <p:nvSpPr>
          <p:cNvPr id="7" name="Cím 1">
            <a:extLst>
              <a:ext uri="{FF2B5EF4-FFF2-40B4-BE49-F238E27FC236}">
                <a16:creationId xmlns:a16="http://schemas.microsoft.com/office/drawing/2014/main" id="{F737E8DD-CB45-17B1-C2C6-4E38F9BDA87F}"/>
              </a:ext>
            </a:extLst>
          </p:cNvPr>
          <p:cNvSpPr>
            <a:spLocks noGrp="1"/>
          </p:cNvSpPr>
          <p:nvPr>
            <p:ph type="title"/>
          </p:nvPr>
        </p:nvSpPr>
        <p:spPr>
          <a:xfrm>
            <a:off x="177834" y="300879"/>
            <a:ext cx="2012210" cy="485329"/>
          </a:xfrm>
        </p:spPr>
        <p:txBody>
          <a:bodyPr anchor="b">
            <a:normAutofit/>
          </a:bodyPr>
          <a:lstStyle/>
          <a:p>
            <a:r>
              <a:rPr lang="en-US" sz="2800" dirty="0">
                <a:solidFill>
                  <a:schemeClr val="bg1"/>
                </a:solidFill>
              </a:rPr>
              <a:t>Introduction</a:t>
            </a:r>
          </a:p>
        </p:txBody>
      </p:sp>
      <p:pic>
        <p:nvPicPr>
          <p:cNvPr id="8" name="Obrázek 5">
            <a:extLst>
              <a:ext uri="{FF2B5EF4-FFF2-40B4-BE49-F238E27FC236}">
                <a16:creationId xmlns:a16="http://schemas.microsoft.com/office/drawing/2014/main" id="{DBDADF84-706A-4335-8DDF-8BAE13B5A9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51266" y="5953478"/>
            <a:ext cx="960217" cy="731312"/>
          </a:xfrm>
          <a:prstGeom prst="rect">
            <a:avLst/>
          </a:prstGeom>
        </p:spPr>
      </p:pic>
      <p:sp>
        <p:nvSpPr>
          <p:cNvPr id="9" name="Tartalom helye 2">
            <a:extLst>
              <a:ext uri="{FF2B5EF4-FFF2-40B4-BE49-F238E27FC236}">
                <a16:creationId xmlns:a16="http://schemas.microsoft.com/office/drawing/2014/main" id="{917F35DE-068B-D803-5FF3-EEBB68446A42}"/>
              </a:ext>
            </a:extLst>
          </p:cNvPr>
          <p:cNvSpPr txBox="1">
            <a:spLocks/>
          </p:cNvSpPr>
          <p:nvPr/>
        </p:nvSpPr>
        <p:spPr>
          <a:xfrm>
            <a:off x="280517" y="1366259"/>
            <a:ext cx="7139614" cy="51908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hu-HU" dirty="0"/>
              <a:t>Public International </a:t>
            </a:r>
            <a:r>
              <a:rPr lang="hu-HU" dirty="0" err="1"/>
              <a:t>Law’s</a:t>
            </a:r>
            <a:r>
              <a:rPr lang="hu-HU" dirty="0"/>
              <a:t> (PIL) stand </a:t>
            </a:r>
            <a:r>
              <a:rPr lang="hu-HU" dirty="0" err="1"/>
              <a:t>on</a:t>
            </a:r>
            <a:r>
              <a:rPr lang="hu-HU" dirty="0"/>
              <a:t> </a:t>
            </a:r>
            <a:r>
              <a:rPr lang="hu-HU" dirty="0" err="1"/>
              <a:t>the</a:t>
            </a:r>
            <a:r>
              <a:rPr lang="hu-HU" dirty="0"/>
              <a:t> </a:t>
            </a:r>
            <a:r>
              <a:rPr lang="hu-HU" dirty="0" err="1"/>
              <a:t>prohibition</a:t>
            </a:r>
            <a:r>
              <a:rPr lang="hu-HU" dirty="0"/>
              <a:t> of </a:t>
            </a:r>
            <a:r>
              <a:rPr lang="hu-HU" dirty="0" err="1"/>
              <a:t>the</a:t>
            </a:r>
            <a:r>
              <a:rPr lang="hu-HU" dirty="0"/>
              <a:t> </a:t>
            </a:r>
            <a:r>
              <a:rPr lang="hu-HU" dirty="0" err="1"/>
              <a:t>use</a:t>
            </a:r>
            <a:r>
              <a:rPr lang="hu-HU" dirty="0"/>
              <a:t> of </a:t>
            </a:r>
            <a:r>
              <a:rPr lang="hu-HU" dirty="0" err="1"/>
              <a:t>force</a:t>
            </a:r>
            <a:r>
              <a:rPr lang="hu-HU" dirty="0"/>
              <a:t> &amp; </a:t>
            </a:r>
            <a:r>
              <a:rPr lang="hu-HU" dirty="0" err="1"/>
              <a:t>peaceful</a:t>
            </a:r>
            <a:r>
              <a:rPr lang="hu-HU" dirty="0"/>
              <a:t> </a:t>
            </a:r>
            <a:r>
              <a:rPr lang="hu-HU" dirty="0" err="1"/>
              <a:t>settlement</a:t>
            </a:r>
            <a:r>
              <a:rPr lang="hu-HU" dirty="0"/>
              <a:t> of </a:t>
            </a:r>
            <a:r>
              <a:rPr lang="hu-HU" dirty="0" err="1"/>
              <a:t>disputes</a:t>
            </a:r>
            <a:r>
              <a:rPr lang="hu-HU" dirty="0"/>
              <a:t>: </a:t>
            </a:r>
          </a:p>
          <a:p>
            <a:pPr algn="just"/>
            <a:r>
              <a:rPr lang="hu-HU" dirty="0"/>
              <a:t>Both </a:t>
            </a:r>
            <a:r>
              <a:rPr lang="hu-HU" dirty="0" err="1"/>
              <a:t>are</a:t>
            </a:r>
            <a:r>
              <a:rPr lang="hu-HU" dirty="0"/>
              <a:t> </a:t>
            </a:r>
            <a:r>
              <a:rPr lang="hu-HU" dirty="0" err="1"/>
              <a:t>found</a:t>
            </a:r>
            <a:r>
              <a:rPr lang="hu-HU" dirty="0"/>
              <a:t> in </a:t>
            </a:r>
            <a:r>
              <a:rPr lang="hu-HU" dirty="0" err="1"/>
              <a:t>international</a:t>
            </a:r>
            <a:r>
              <a:rPr lang="hu-HU" dirty="0"/>
              <a:t> </a:t>
            </a:r>
            <a:r>
              <a:rPr lang="hu-HU" dirty="0" err="1">
                <a:solidFill>
                  <a:srgbClr val="FF0000"/>
                </a:solidFill>
              </a:rPr>
              <a:t>treaties</a:t>
            </a:r>
            <a:r>
              <a:rPr lang="hu-HU" dirty="0"/>
              <a:t> (</a:t>
            </a:r>
            <a:r>
              <a:rPr lang="hu-HU" dirty="0" err="1"/>
              <a:t>e.g</a:t>
            </a:r>
            <a:r>
              <a:rPr lang="hu-HU" dirty="0"/>
              <a:t>. Charter of </a:t>
            </a:r>
            <a:r>
              <a:rPr lang="hu-HU" dirty="0" err="1"/>
              <a:t>the</a:t>
            </a:r>
            <a:r>
              <a:rPr lang="hu-HU" dirty="0"/>
              <a:t> UN)</a:t>
            </a:r>
          </a:p>
          <a:p>
            <a:pPr algn="just"/>
            <a:r>
              <a:rPr lang="hu-HU" i="1" dirty="0" err="1"/>
              <a:t>Prohibition</a:t>
            </a:r>
            <a:r>
              <a:rPr lang="hu-HU" i="1" dirty="0"/>
              <a:t> of </a:t>
            </a:r>
            <a:r>
              <a:rPr lang="hu-HU" i="1" dirty="0" err="1"/>
              <a:t>the</a:t>
            </a:r>
            <a:r>
              <a:rPr lang="hu-HU" i="1" dirty="0"/>
              <a:t> </a:t>
            </a:r>
            <a:r>
              <a:rPr lang="hu-HU" i="1" dirty="0" err="1"/>
              <a:t>use</a:t>
            </a:r>
            <a:r>
              <a:rPr lang="hu-HU" i="1" dirty="0"/>
              <a:t> of </a:t>
            </a:r>
            <a:r>
              <a:rPr lang="hu-HU" i="1" dirty="0" err="1"/>
              <a:t>force</a:t>
            </a:r>
            <a:r>
              <a:rPr lang="hu-HU" i="1" dirty="0"/>
              <a:t>:</a:t>
            </a:r>
            <a:r>
              <a:rPr lang="hu-HU" dirty="0"/>
              <a:t> </a:t>
            </a:r>
            <a:r>
              <a:rPr lang="hu-HU" dirty="0" err="1">
                <a:solidFill>
                  <a:srgbClr val="FF0000"/>
                </a:solidFill>
              </a:rPr>
              <a:t>jus</a:t>
            </a:r>
            <a:r>
              <a:rPr lang="hu-HU" dirty="0">
                <a:solidFill>
                  <a:srgbClr val="FF0000"/>
                </a:solidFill>
              </a:rPr>
              <a:t> </a:t>
            </a:r>
            <a:r>
              <a:rPr lang="hu-HU" dirty="0" err="1">
                <a:solidFill>
                  <a:srgbClr val="FF0000"/>
                </a:solidFill>
              </a:rPr>
              <a:t>cogens</a:t>
            </a:r>
            <a:r>
              <a:rPr lang="hu-HU" dirty="0">
                <a:solidFill>
                  <a:srgbClr val="FF0000"/>
                </a:solidFill>
              </a:rPr>
              <a:t> </a:t>
            </a:r>
            <a:r>
              <a:rPr lang="hu-HU" dirty="0"/>
              <a:t>(</a:t>
            </a:r>
            <a:r>
              <a:rPr lang="hu-HU" dirty="0" err="1"/>
              <a:t>peremptory</a:t>
            </a:r>
            <a:r>
              <a:rPr lang="hu-HU" dirty="0"/>
              <a:t> </a:t>
            </a:r>
            <a:r>
              <a:rPr lang="hu-HU" dirty="0" err="1"/>
              <a:t>norm</a:t>
            </a:r>
            <a:r>
              <a:rPr lang="hu-HU" dirty="0"/>
              <a:t> of PIL) → </a:t>
            </a:r>
            <a:r>
              <a:rPr lang="hu-HU" dirty="0" err="1"/>
              <a:t>obligatory</a:t>
            </a:r>
            <a:r>
              <a:rPr lang="hu-HU" dirty="0"/>
              <a:t> </a:t>
            </a:r>
            <a:r>
              <a:rPr lang="hu-HU" dirty="0" err="1"/>
              <a:t>for</a:t>
            </a:r>
            <a:r>
              <a:rPr lang="hu-HU" dirty="0"/>
              <a:t> </a:t>
            </a:r>
            <a:r>
              <a:rPr lang="hu-HU" dirty="0" err="1"/>
              <a:t>the</a:t>
            </a:r>
            <a:r>
              <a:rPr lang="hu-HU" dirty="0"/>
              <a:t> </a:t>
            </a:r>
            <a:r>
              <a:rPr lang="hu-HU" dirty="0" err="1"/>
              <a:t>whole</a:t>
            </a:r>
            <a:r>
              <a:rPr lang="hu-HU" dirty="0"/>
              <a:t> </a:t>
            </a:r>
            <a:r>
              <a:rPr lang="hu-HU" dirty="0" err="1"/>
              <a:t>international</a:t>
            </a:r>
            <a:r>
              <a:rPr lang="hu-HU" dirty="0"/>
              <a:t> </a:t>
            </a:r>
            <a:r>
              <a:rPr lang="hu-HU" dirty="0" err="1"/>
              <a:t>community</a:t>
            </a:r>
            <a:endParaRPr lang="hu-HU" dirty="0"/>
          </a:p>
          <a:p>
            <a:pPr algn="just"/>
            <a:r>
              <a:rPr lang="hu-HU" i="1" dirty="0" err="1"/>
              <a:t>Peaceful</a:t>
            </a:r>
            <a:r>
              <a:rPr lang="hu-HU" i="1" dirty="0"/>
              <a:t> </a:t>
            </a:r>
            <a:r>
              <a:rPr lang="hu-HU" i="1" dirty="0" err="1"/>
              <a:t>settlement</a:t>
            </a:r>
            <a:r>
              <a:rPr lang="hu-HU" i="1" dirty="0"/>
              <a:t> of </a:t>
            </a:r>
            <a:r>
              <a:rPr lang="hu-HU" i="1" dirty="0" err="1"/>
              <a:t>disputes</a:t>
            </a:r>
            <a:r>
              <a:rPr lang="hu-HU" i="1" dirty="0"/>
              <a:t>: </a:t>
            </a:r>
            <a:r>
              <a:rPr lang="hu-HU" dirty="0" err="1">
                <a:solidFill>
                  <a:srgbClr val="FF0000"/>
                </a:solidFill>
              </a:rPr>
              <a:t>general</a:t>
            </a:r>
            <a:r>
              <a:rPr lang="hu-HU" dirty="0">
                <a:solidFill>
                  <a:srgbClr val="FF0000"/>
                </a:solidFill>
              </a:rPr>
              <a:t> </a:t>
            </a:r>
            <a:r>
              <a:rPr lang="hu-HU" dirty="0" err="1">
                <a:solidFill>
                  <a:srgbClr val="FF0000"/>
                </a:solidFill>
              </a:rPr>
              <a:t>principle</a:t>
            </a:r>
            <a:r>
              <a:rPr lang="hu-HU" dirty="0">
                <a:solidFill>
                  <a:srgbClr val="FF0000"/>
                </a:solidFill>
              </a:rPr>
              <a:t> </a:t>
            </a:r>
            <a:r>
              <a:rPr lang="hu-HU" dirty="0"/>
              <a:t>→ </a:t>
            </a:r>
            <a:r>
              <a:rPr lang="hu-HU" dirty="0" err="1"/>
              <a:t>obligatory</a:t>
            </a:r>
            <a:r>
              <a:rPr lang="hu-HU" dirty="0"/>
              <a:t> </a:t>
            </a:r>
            <a:r>
              <a:rPr lang="hu-HU" dirty="0" err="1"/>
              <a:t>for</a:t>
            </a:r>
            <a:r>
              <a:rPr lang="hu-HU" dirty="0"/>
              <a:t> </a:t>
            </a:r>
            <a:r>
              <a:rPr lang="hu-HU" dirty="0" err="1"/>
              <a:t>the</a:t>
            </a:r>
            <a:r>
              <a:rPr lang="hu-HU" dirty="0"/>
              <a:t> </a:t>
            </a:r>
            <a:r>
              <a:rPr lang="hu-HU" dirty="0" err="1"/>
              <a:t>whole</a:t>
            </a:r>
            <a:r>
              <a:rPr lang="hu-HU" dirty="0"/>
              <a:t> </a:t>
            </a:r>
            <a:r>
              <a:rPr lang="hu-HU" dirty="0" err="1"/>
              <a:t>international</a:t>
            </a:r>
            <a:r>
              <a:rPr lang="hu-HU" dirty="0"/>
              <a:t> </a:t>
            </a:r>
            <a:r>
              <a:rPr lang="hu-HU" dirty="0" err="1"/>
              <a:t>community</a:t>
            </a:r>
            <a:endParaRPr lang="hu-HU" dirty="0"/>
          </a:p>
          <a:p>
            <a:endParaRPr lang="hu-HU" dirty="0"/>
          </a:p>
        </p:txBody>
      </p:sp>
      <p:pic>
        <p:nvPicPr>
          <p:cNvPr id="1026" name="Picture 2" descr="Armed Conflict - Amnesty International">
            <a:extLst>
              <a:ext uri="{FF2B5EF4-FFF2-40B4-BE49-F238E27FC236}">
                <a16:creationId xmlns:a16="http://schemas.microsoft.com/office/drawing/2014/main" id="{CFB849E7-97A2-4D7B-DA64-30E3E40C9B0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05680" y="1802130"/>
            <a:ext cx="3737033" cy="2491740"/>
          </a:xfrm>
          <a:prstGeom prst="rect">
            <a:avLst/>
          </a:prstGeom>
          <a:noFill/>
          <a:extLst>
            <a:ext uri="{909E8E84-426E-40DD-AFC4-6F175D3DCCD1}">
              <a14:hiddenFill xmlns:a14="http://schemas.microsoft.com/office/drawing/2010/main">
                <a:solidFill>
                  <a:srgbClr val="FFFFFF"/>
                </a:solidFill>
              </a14:hiddenFill>
            </a:ext>
          </a:extLst>
        </p:spPr>
      </p:pic>
      <p:sp>
        <p:nvSpPr>
          <p:cNvPr id="3" name="Szövegdoboz 2">
            <a:extLst>
              <a:ext uri="{FF2B5EF4-FFF2-40B4-BE49-F238E27FC236}">
                <a16:creationId xmlns:a16="http://schemas.microsoft.com/office/drawing/2014/main" id="{281330DA-DF7A-07B4-7923-AB58B9BD51E9}"/>
              </a:ext>
            </a:extLst>
          </p:cNvPr>
          <p:cNvSpPr txBox="1"/>
          <p:nvPr/>
        </p:nvSpPr>
        <p:spPr>
          <a:xfrm>
            <a:off x="8561070" y="4385010"/>
            <a:ext cx="2739390" cy="738664"/>
          </a:xfrm>
          <a:prstGeom prst="rect">
            <a:avLst/>
          </a:prstGeom>
          <a:noFill/>
        </p:spPr>
        <p:txBody>
          <a:bodyPr wrap="square">
            <a:spAutoFit/>
          </a:bodyPr>
          <a:lstStyle/>
          <a:p>
            <a:r>
              <a:rPr lang="hu-HU" sz="1400" dirty="0" err="1"/>
              <a:t>Source</a:t>
            </a:r>
            <a:r>
              <a:rPr lang="hu-HU" sz="1400" dirty="0"/>
              <a:t>: Amnesty International, https://www.amnesty.org/en/what-we-do/armed-conflict/</a:t>
            </a:r>
          </a:p>
        </p:txBody>
      </p:sp>
    </p:spTree>
    <p:extLst>
      <p:ext uri="{BB962C8B-B14F-4D97-AF65-F5344CB8AC3E}">
        <p14:creationId xmlns:p14="http://schemas.microsoft.com/office/powerpoint/2010/main" val="2125768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a:extLst>
              <a:ext uri="{FF2B5EF4-FFF2-40B4-BE49-F238E27FC236}">
                <a16:creationId xmlns:a16="http://schemas.microsoft.com/office/drawing/2014/main" id="{9C5E9974-9CE5-12CE-B080-171262C8E667}"/>
              </a:ext>
            </a:extLst>
          </p:cNvPr>
          <p:cNvSpPr/>
          <p:nvPr/>
        </p:nvSpPr>
        <p:spPr>
          <a:xfrm>
            <a:off x="0" y="0"/>
            <a:ext cx="12192000" cy="1096436"/>
          </a:xfrm>
          <a:prstGeom prst="rect">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dirty="0"/>
          </a:p>
        </p:txBody>
      </p:sp>
      <p:pic>
        <p:nvPicPr>
          <p:cNvPr id="6" name="Kép 5" descr="A képen szöveg látható&#10;&#10;Automatikusan generált leírás">
            <a:extLst>
              <a:ext uri="{FF2B5EF4-FFF2-40B4-BE49-F238E27FC236}">
                <a16:creationId xmlns:a16="http://schemas.microsoft.com/office/drawing/2014/main" id="{B4A06AFE-F1CB-4A6F-F04B-C4BC6830A9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1143" y="92357"/>
            <a:ext cx="3410855" cy="899018"/>
          </a:xfrm>
          <a:prstGeom prst="rect">
            <a:avLst/>
          </a:prstGeom>
        </p:spPr>
      </p:pic>
      <p:sp>
        <p:nvSpPr>
          <p:cNvPr id="7" name="Cím 1">
            <a:extLst>
              <a:ext uri="{FF2B5EF4-FFF2-40B4-BE49-F238E27FC236}">
                <a16:creationId xmlns:a16="http://schemas.microsoft.com/office/drawing/2014/main" id="{F737E8DD-CB45-17B1-C2C6-4E38F9BDA87F}"/>
              </a:ext>
            </a:extLst>
          </p:cNvPr>
          <p:cNvSpPr>
            <a:spLocks noGrp="1"/>
          </p:cNvSpPr>
          <p:nvPr>
            <p:ph type="title"/>
          </p:nvPr>
        </p:nvSpPr>
        <p:spPr/>
        <p:txBody>
          <a:bodyPr anchor="b">
            <a:normAutofit/>
          </a:bodyPr>
          <a:lstStyle/>
          <a:p>
            <a:r>
              <a:rPr lang="hu-HU" sz="2800" dirty="0">
                <a:solidFill>
                  <a:schemeClr val="bg1"/>
                </a:solidFill>
              </a:rPr>
              <a:t>y</a:t>
            </a:r>
            <a:endParaRPr lang="en-US" sz="2800" dirty="0">
              <a:solidFill>
                <a:schemeClr val="bg1"/>
              </a:solidFill>
            </a:endParaRPr>
          </a:p>
        </p:txBody>
      </p:sp>
      <p:sp>
        <p:nvSpPr>
          <p:cNvPr id="2" name="Szöveg helye 1">
            <a:extLst>
              <a:ext uri="{FF2B5EF4-FFF2-40B4-BE49-F238E27FC236}">
                <a16:creationId xmlns:a16="http://schemas.microsoft.com/office/drawing/2014/main" id="{7963BFA4-4CFA-3662-C738-91076EA207D6}"/>
              </a:ext>
            </a:extLst>
          </p:cNvPr>
          <p:cNvSpPr>
            <a:spLocks noGrp="1"/>
          </p:cNvSpPr>
          <p:nvPr>
            <p:ph type="body" idx="1"/>
          </p:nvPr>
        </p:nvSpPr>
        <p:spPr>
          <a:xfrm>
            <a:off x="336868" y="1496804"/>
            <a:ext cx="4379913" cy="823912"/>
          </a:xfrm>
        </p:spPr>
        <p:txBody>
          <a:bodyPr/>
          <a:lstStyle/>
          <a:p>
            <a:r>
              <a:rPr lang="hu-HU" dirty="0" err="1"/>
              <a:t>Prohibition</a:t>
            </a:r>
            <a:r>
              <a:rPr lang="hu-HU" dirty="0"/>
              <a:t> of </a:t>
            </a:r>
            <a:r>
              <a:rPr lang="hu-HU" dirty="0" err="1"/>
              <a:t>the</a:t>
            </a:r>
            <a:r>
              <a:rPr lang="hu-HU" dirty="0"/>
              <a:t> </a:t>
            </a:r>
            <a:r>
              <a:rPr lang="hu-HU" dirty="0" err="1"/>
              <a:t>use</a:t>
            </a:r>
            <a:r>
              <a:rPr lang="hu-HU" dirty="0"/>
              <a:t> of </a:t>
            </a:r>
            <a:r>
              <a:rPr lang="hu-HU" dirty="0" err="1"/>
              <a:t>force</a:t>
            </a:r>
            <a:endParaRPr lang="hu-HU" dirty="0"/>
          </a:p>
        </p:txBody>
      </p:sp>
      <p:sp>
        <p:nvSpPr>
          <p:cNvPr id="4" name="Tartalom helye 3">
            <a:extLst>
              <a:ext uri="{FF2B5EF4-FFF2-40B4-BE49-F238E27FC236}">
                <a16:creationId xmlns:a16="http://schemas.microsoft.com/office/drawing/2014/main" id="{7D7A03AF-3D83-8349-62FC-A975BA8EDA69}"/>
              </a:ext>
            </a:extLst>
          </p:cNvPr>
          <p:cNvSpPr>
            <a:spLocks noGrp="1"/>
          </p:cNvSpPr>
          <p:nvPr>
            <p:ph sz="half" idx="2"/>
          </p:nvPr>
        </p:nvSpPr>
        <p:spPr>
          <a:xfrm>
            <a:off x="336869" y="2505075"/>
            <a:ext cx="4379912" cy="1624965"/>
          </a:xfrm>
        </p:spPr>
        <p:txBody>
          <a:bodyPr>
            <a:normAutofit/>
          </a:bodyPr>
          <a:lstStyle/>
          <a:p>
            <a:pPr marL="0" indent="0">
              <a:buNone/>
            </a:pPr>
            <a:r>
              <a:rPr lang="hu-HU" sz="1800" b="0" i="0" dirty="0">
                <a:solidFill>
                  <a:srgbClr val="000000"/>
                </a:solidFill>
                <a:effectLst/>
                <a:latin typeface="Arial" panose="020B0604020202020204" pitchFamily="34" charset="0"/>
              </a:rPr>
              <a:t>„</a:t>
            </a:r>
            <a:r>
              <a:rPr lang="en-US" sz="1800" b="0" i="0" dirty="0">
                <a:solidFill>
                  <a:srgbClr val="000000"/>
                </a:solidFill>
                <a:effectLst/>
                <a:latin typeface="Arial" panose="020B0604020202020204" pitchFamily="34" charset="0"/>
              </a:rPr>
              <a:t>Contracting Powers agree not to have recourse to armed force for the recovery of contract debts claimed from the Government of one country by the Government of another country as being due to its nationals</a:t>
            </a:r>
            <a:r>
              <a:rPr lang="hu-HU" sz="1800" b="0" i="0" dirty="0">
                <a:solidFill>
                  <a:srgbClr val="000000"/>
                </a:solidFill>
                <a:effectLst/>
                <a:latin typeface="Arial" panose="020B0604020202020204" pitchFamily="34" charset="0"/>
              </a:rPr>
              <a:t>” (Art 1)</a:t>
            </a:r>
          </a:p>
          <a:p>
            <a:pPr marL="0" indent="0">
              <a:buNone/>
            </a:pPr>
            <a:endParaRPr lang="hu-HU" sz="1800" dirty="0">
              <a:solidFill>
                <a:srgbClr val="000000"/>
              </a:solidFill>
              <a:latin typeface="Arial" panose="020B0604020202020204" pitchFamily="34" charset="0"/>
            </a:endParaRPr>
          </a:p>
          <a:p>
            <a:pPr marL="0" indent="0">
              <a:buNone/>
            </a:pPr>
            <a:endParaRPr lang="hu-HU" sz="1800" dirty="0"/>
          </a:p>
          <a:p>
            <a:pPr marL="0" indent="0">
              <a:buNone/>
            </a:pPr>
            <a:endParaRPr lang="hu-HU" sz="1800" dirty="0"/>
          </a:p>
        </p:txBody>
      </p:sp>
      <p:sp>
        <p:nvSpPr>
          <p:cNvPr id="10" name="Szöveg helye 9">
            <a:extLst>
              <a:ext uri="{FF2B5EF4-FFF2-40B4-BE49-F238E27FC236}">
                <a16:creationId xmlns:a16="http://schemas.microsoft.com/office/drawing/2014/main" id="{0947945C-F6C3-C602-9703-9DD629343959}"/>
              </a:ext>
            </a:extLst>
          </p:cNvPr>
          <p:cNvSpPr>
            <a:spLocks noGrp="1"/>
          </p:cNvSpPr>
          <p:nvPr>
            <p:ph type="body" sz="quarter" idx="3"/>
          </p:nvPr>
        </p:nvSpPr>
        <p:spPr>
          <a:xfrm>
            <a:off x="7414260" y="1481564"/>
            <a:ext cx="4276408" cy="823912"/>
          </a:xfrm>
        </p:spPr>
        <p:txBody>
          <a:bodyPr/>
          <a:lstStyle/>
          <a:p>
            <a:r>
              <a:rPr lang="hu-HU" dirty="0" err="1"/>
              <a:t>Peacefull</a:t>
            </a:r>
            <a:r>
              <a:rPr lang="hu-HU" dirty="0"/>
              <a:t> </a:t>
            </a:r>
            <a:r>
              <a:rPr lang="hu-HU" dirty="0" err="1"/>
              <a:t>settlement</a:t>
            </a:r>
            <a:r>
              <a:rPr lang="hu-HU" dirty="0"/>
              <a:t> of </a:t>
            </a:r>
            <a:r>
              <a:rPr lang="hu-HU" dirty="0" err="1"/>
              <a:t>disputes</a:t>
            </a:r>
            <a:endParaRPr lang="hu-HU" dirty="0"/>
          </a:p>
        </p:txBody>
      </p:sp>
      <p:sp>
        <p:nvSpPr>
          <p:cNvPr id="11" name="Tartalom helye 10">
            <a:extLst>
              <a:ext uri="{FF2B5EF4-FFF2-40B4-BE49-F238E27FC236}">
                <a16:creationId xmlns:a16="http://schemas.microsoft.com/office/drawing/2014/main" id="{EB1F28C7-1E01-285C-32BB-B0B882907407}"/>
              </a:ext>
            </a:extLst>
          </p:cNvPr>
          <p:cNvSpPr>
            <a:spLocks noGrp="1"/>
          </p:cNvSpPr>
          <p:nvPr>
            <p:ph sz="quarter" idx="4"/>
          </p:nvPr>
        </p:nvSpPr>
        <p:spPr>
          <a:xfrm>
            <a:off x="7414260" y="2505075"/>
            <a:ext cx="4276408" cy="1777365"/>
          </a:xfrm>
        </p:spPr>
        <p:txBody>
          <a:bodyPr>
            <a:normAutofit/>
          </a:bodyPr>
          <a:lstStyle/>
          <a:p>
            <a:pPr marL="0" indent="0">
              <a:buNone/>
            </a:pPr>
            <a:r>
              <a:rPr lang="hu-HU" sz="1800" dirty="0">
                <a:solidFill>
                  <a:srgbClr val="000000"/>
                </a:solidFill>
                <a:latin typeface="Arial" panose="020B0604020202020204" pitchFamily="34" charset="0"/>
              </a:rPr>
              <a:t>„ […] </a:t>
            </a:r>
            <a:r>
              <a:rPr lang="en-US" sz="1800" dirty="0">
                <a:solidFill>
                  <a:srgbClr val="000000"/>
                </a:solidFill>
                <a:latin typeface="Arial" panose="020B0604020202020204" pitchFamily="34" charset="0"/>
              </a:rPr>
              <a:t>not applicable when the debtor State refuses or neglects to reply to an offer of arbitration, or, after accepting the offer, prevents any </a:t>
            </a:r>
            <a:r>
              <a:rPr lang="en-US" sz="1800" dirty="0" err="1">
                <a:solidFill>
                  <a:srgbClr val="000000"/>
                </a:solidFill>
                <a:latin typeface="Arial" panose="020B0604020202020204" pitchFamily="34" charset="0"/>
              </a:rPr>
              <a:t>compromis</a:t>
            </a:r>
            <a:r>
              <a:rPr lang="en-US" sz="1800" dirty="0">
                <a:solidFill>
                  <a:srgbClr val="000000"/>
                </a:solidFill>
                <a:latin typeface="Arial" panose="020B0604020202020204" pitchFamily="34" charset="0"/>
              </a:rPr>
              <a:t> from being agreed on, or, after the arbitration, fails to submit to the award</a:t>
            </a:r>
            <a:r>
              <a:rPr lang="hu-HU" sz="1800" dirty="0">
                <a:solidFill>
                  <a:srgbClr val="000000"/>
                </a:solidFill>
                <a:latin typeface="Arial" panose="020B0604020202020204" pitchFamily="34" charset="0"/>
              </a:rPr>
              <a:t>” </a:t>
            </a:r>
            <a:r>
              <a:rPr lang="hu-HU" sz="1800" b="0" i="0" dirty="0">
                <a:solidFill>
                  <a:srgbClr val="000000"/>
                </a:solidFill>
                <a:effectLst/>
                <a:latin typeface="Arial" panose="020B0604020202020204" pitchFamily="34" charset="0"/>
              </a:rPr>
              <a:t>(Art 1)</a:t>
            </a:r>
            <a:endParaRPr lang="hu-HU" sz="1800" dirty="0">
              <a:solidFill>
                <a:srgbClr val="000000"/>
              </a:solidFill>
              <a:latin typeface="Arial" panose="020B0604020202020204" pitchFamily="34" charset="0"/>
            </a:endParaRPr>
          </a:p>
          <a:p>
            <a:pPr marL="0" indent="0">
              <a:buNone/>
            </a:pPr>
            <a:endParaRPr lang="hu-HU" sz="1800" dirty="0">
              <a:solidFill>
                <a:srgbClr val="000000"/>
              </a:solidFill>
              <a:latin typeface="Arial" panose="020B0604020202020204" pitchFamily="34" charset="0"/>
            </a:endParaRPr>
          </a:p>
        </p:txBody>
      </p:sp>
      <p:pic>
        <p:nvPicPr>
          <p:cNvPr id="8" name="Obrázek 5">
            <a:extLst>
              <a:ext uri="{FF2B5EF4-FFF2-40B4-BE49-F238E27FC236}">
                <a16:creationId xmlns:a16="http://schemas.microsoft.com/office/drawing/2014/main" id="{DBDADF84-706A-4335-8DDF-8BAE13B5A9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51266" y="5953478"/>
            <a:ext cx="960217" cy="731312"/>
          </a:xfrm>
          <a:prstGeom prst="rect">
            <a:avLst/>
          </a:prstGeom>
        </p:spPr>
      </p:pic>
      <p:sp>
        <p:nvSpPr>
          <p:cNvPr id="12" name="Cím 1">
            <a:extLst>
              <a:ext uri="{FF2B5EF4-FFF2-40B4-BE49-F238E27FC236}">
                <a16:creationId xmlns:a16="http://schemas.microsoft.com/office/drawing/2014/main" id="{8ABF2DEE-F583-415A-2942-C9E7E8F8F9FC}"/>
              </a:ext>
            </a:extLst>
          </p:cNvPr>
          <p:cNvSpPr txBox="1">
            <a:spLocks/>
          </p:cNvSpPr>
          <p:nvPr/>
        </p:nvSpPr>
        <p:spPr>
          <a:xfrm>
            <a:off x="177834" y="300879"/>
            <a:ext cx="2012210" cy="48532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hu-HU" sz="2800" dirty="0" err="1">
                <a:solidFill>
                  <a:schemeClr val="bg1"/>
                </a:solidFill>
              </a:rPr>
              <a:t>History</a:t>
            </a:r>
            <a:endParaRPr lang="en-US" sz="2800" dirty="0">
              <a:solidFill>
                <a:schemeClr val="bg1"/>
              </a:solidFill>
            </a:endParaRPr>
          </a:p>
        </p:txBody>
      </p:sp>
      <p:sp>
        <p:nvSpPr>
          <p:cNvPr id="14" name="Szövegdoboz 13">
            <a:extLst>
              <a:ext uri="{FF2B5EF4-FFF2-40B4-BE49-F238E27FC236}">
                <a16:creationId xmlns:a16="http://schemas.microsoft.com/office/drawing/2014/main" id="{E2461DD5-F0E3-95FC-B5E7-00B8C990BAE6}"/>
              </a:ext>
            </a:extLst>
          </p:cNvPr>
          <p:cNvSpPr txBox="1"/>
          <p:nvPr/>
        </p:nvSpPr>
        <p:spPr>
          <a:xfrm>
            <a:off x="5107262" y="2994391"/>
            <a:ext cx="2034705" cy="646331"/>
          </a:xfrm>
          <a:prstGeom prst="rect">
            <a:avLst/>
          </a:prstGeom>
          <a:noFill/>
        </p:spPr>
        <p:txBody>
          <a:bodyPr wrap="square" rtlCol="0">
            <a:spAutoFit/>
          </a:bodyPr>
          <a:lstStyle/>
          <a:p>
            <a:r>
              <a:rPr lang="hu-HU" dirty="0"/>
              <a:t>1907 </a:t>
            </a:r>
            <a:r>
              <a:rPr lang="hu-HU" dirty="0" err="1"/>
              <a:t>Drago-Porter</a:t>
            </a:r>
            <a:r>
              <a:rPr lang="hu-HU" dirty="0"/>
              <a:t> </a:t>
            </a:r>
            <a:r>
              <a:rPr lang="hu-HU" dirty="0" err="1"/>
              <a:t>Convention</a:t>
            </a:r>
            <a:endParaRPr lang="hu-HU" dirty="0"/>
          </a:p>
        </p:txBody>
      </p:sp>
      <p:sp>
        <p:nvSpPr>
          <p:cNvPr id="15" name="Szövegdoboz 14">
            <a:extLst>
              <a:ext uri="{FF2B5EF4-FFF2-40B4-BE49-F238E27FC236}">
                <a16:creationId xmlns:a16="http://schemas.microsoft.com/office/drawing/2014/main" id="{09297CCA-BA96-70E1-CC68-414B1FC6F643}"/>
              </a:ext>
            </a:extLst>
          </p:cNvPr>
          <p:cNvSpPr txBox="1"/>
          <p:nvPr/>
        </p:nvSpPr>
        <p:spPr>
          <a:xfrm>
            <a:off x="5107263" y="4678680"/>
            <a:ext cx="1977473" cy="923330"/>
          </a:xfrm>
          <a:prstGeom prst="rect">
            <a:avLst/>
          </a:prstGeom>
          <a:noFill/>
        </p:spPr>
        <p:txBody>
          <a:bodyPr wrap="square" rtlCol="0">
            <a:spAutoFit/>
          </a:bodyPr>
          <a:lstStyle/>
          <a:p>
            <a:r>
              <a:rPr lang="hu-HU" dirty="0"/>
              <a:t>1919 </a:t>
            </a:r>
            <a:r>
              <a:rPr lang="hu-HU" dirty="0" err="1"/>
              <a:t>Covenant</a:t>
            </a:r>
            <a:r>
              <a:rPr lang="hu-HU" dirty="0"/>
              <a:t> of </a:t>
            </a:r>
            <a:r>
              <a:rPr lang="hu-HU" dirty="0" err="1"/>
              <a:t>the</a:t>
            </a:r>
            <a:r>
              <a:rPr lang="hu-HU" dirty="0"/>
              <a:t> League of </a:t>
            </a:r>
            <a:r>
              <a:rPr lang="hu-HU" dirty="0" err="1"/>
              <a:t>Nations</a:t>
            </a:r>
            <a:endParaRPr lang="hu-HU" dirty="0"/>
          </a:p>
        </p:txBody>
      </p:sp>
      <p:sp>
        <p:nvSpPr>
          <p:cNvPr id="16" name="Tartalom helye 3">
            <a:extLst>
              <a:ext uri="{FF2B5EF4-FFF2-40B4-BE49-F238E27FC236}">
                <a16:creationId xmlns:a16="http://schemas.microsoft.com/office/drawing/2014/main" id="{77365FEE-BFE2-DDE5-E93B-D770E210DC8B}"/>
              </a:ext>
            </a:extLst>
          </p:cNvPr>
          <p:cNvSpPr txBox="1">
            <a:spLocks/>
          </p:cNvSpPr>
          <p:nvPr/>
        </p:nvSpPr>
        <p:spPr>
          <a:xfrm>
            <a:off x="336868" y="4440555"/>
            <a:ext cx="4379912" cy="16249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hu-HU" sz="1800" dirty="0">
                <a:solidFill>
                  <a:srgbClr val="000000"/>
                </a:solidFill>
                <a:latin typeface="Arial" panose="020B0604020202020204" pitchFamily="34" charset="0"/>
              </a:rPr>
              <a:t>„</a:t>
            </a:r>
            <a:r>
              <a:rPr lang="en-US" sz="1800" dirty="0">
                <a:solidFill>
                  <a:srgbClr val="000000"/>
                </a:solidFill>
                <a:latin typeface="Arial" panose="020B0604020202020204" pitchFamily="34" charset="0"/>
              </a:rPr>
              <a:t>Members of the League agree that they will not go to war with any party to the dispute which complies with the recommendations of the report</a:t>
            </a:r>
            <a:r>
              <a:rPr lang="hu-HU" sz="1800" dirty="0">
                <a:solidFill>
                  <a:srgbClr val="000000"/>
                </a:solidFill>
                <a:latin typeface="Arial" panose="020B0604020202020204" pitchFamily="34" charset="0"/>
              </a:rPr>
              <a:t>” (Art 15)</a:t>
            </a:r>
          </a:p>
          <a:p>
            <a:pPr marL="0" indent="0">
              <a:buFont typeface="Arial" panose="020B0604020202020204" pitchFamily="34" charset="0"/>
              <a:buNone/>
            </a:pPr>
            <a:endParaRPr lang="hu-HU" sz="1800" dirty="0"/>
          </a:p>
          <a:p>
            <a:pPr marL="0" indent="0">
              <a:buFont typeface="Arial" panose="020B0604020202020204" pitchFamily="34" charset="0"/>
              <a:buNone/>
            </a:pPr>
            <a:endParaRPr lang="hu-HU" sz="1800" dirty="0"/>
          </a:p>
        </p:txBody>
      </p:sp>
      <p:sp>
        <p:nvSpPr>
          <p:cNvPr id="17" name="Tartalom helye 10">
            <a:extLst>
              <a:ext uri="{FF2B5EF4-FFF2-40B4-BE49-F238E27FC236}">
                <a16:creationId xmlns:a16="http://schemas.microsoft.com/office/drawing/2014/main" id="{432BD765-9C79-B7D4-D75D-70C882EF2745}"/>
              </a:ext>
            </a:extLst>
          </p:cNvPr>
          <p:cNvSpPr txBox="1">
            <a:spLocks/>
          </p:cNvSpPr>
          <p:nvPr/>
        </p:nvSpPr>
        <p:spPr>
          <a:xfrm>
            <a:off x="7475222" y="4450007"/>
            <a:ext cx="4276408" cy="177736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hu-HU" sz="1800" dirty="0">
                <a:solidFill>
                  <a:srgbClr val="000000"/>
                </a:solidFill>
                <a:latin typeface="Arial" panose="020B0604020202020204" pitchFamily="34" charset="0"/>
              </a:rPr>
              <a:t>„</a:t>
            </a:r>
            <a:r>
              <a:rPr lang="en-US" sz="1900" dirty="0">
                <a:solidFill>
                  <a:srgbClr val="000000"/>
                </a:solidFill>
                <a:latin typeface="Arial" panose="020B0604020202020204" pitchFamily="34" charset="0"/>
              </a:rPr>
              <a:t>If there should arise between Members of the League any dispute likely to lead to a rupture, which is not submitted to arbitration or judicial settlement in accordance with Article 13, the Members of the League agree that they will submit the matter to the Council.</a:t>
            </a:r>
            <a:r>
              <a:rPr lang="hu-HU" sz="1900" dirty="0">
                <a:solidFill>
                  <a:srgbClr val="000000"/>
                </a:solidFill>
                <a:latin typeface="Arial" panose="020B0604020202020204" pitchFamily="34" charset="0"/>
              </a:rPr>
              <a:t>” (Art 15)</a:t>
            </a:r>
          </a:p>
          <a:p>
            <a:pPr marL="0" indent="0">
              <a:buFont typeface="Arial" panose="020B0604020202020204" pitchFamily="34" charset="0"/>
              <a:buNone/>
            </a:pPr>
            <a:endParaRPr lang="hu-HU" sz="1800" dirty="0">
              <a:solidFill>
                <a:srgbClr val="000000"/>
              </a:solidFill>
              <a:latin typeface="Arial" panose="020B0604020202020204" pitchFamily="34" charset="0"/>
            </a:endParaRPr>
          </a:p>
          <a:p>
            <a:pPr marL="0" indent="0">
              <a:buFont typeface="Arial" panose="020B0604020202020204" pitchFamily="34" charset="0"/>
              <a:buNone/>
            </a:pPr>
            <a:endParaRPr lang="hu-HU" sz="18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821822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a:extLst>
              <a:ext uri="{FF2B5EF4-FFF2-40B4-BE49-F238E27FC236}">
                <a16:creationId xmlns:a16="http://schemas.microsoft.com/office/drawing/2014/main" id="{9C5E9974-9CE5-12CE-B080-171262C8E667}"/>
              </a:ext>
            </a:extLst>
          </p:cNvPr>
          <p:cNvSpPr/>
          <p:nvPr/>
        </p:nvSpPr>
        <p:spPr>
          <a:xfrm>
            <a:off x="0" y="0"/>
            <a:ext cx="12192000" cy="1096436"/>
          </a:xfrm>
          <a:prstGeom prst="rect">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dirty="0"/>
          </a:p>
        </p:txBody>
      </p:sp>
      <p:pic>
        <p:nvPicPr>
          <p:cNvPr id="6" name="Kép 5" descr="A képen szöveg látható&#10;&#10;Automatikusan generált leírás">
            <a:extLst>
              <a:ext uri="{FF2B5EF4-FFF2-40B4-BE49-F238E27FC236}">
                <a16:creationId xmlns:a16="http://schemas.microsoft.com/office/drawing/2014/main" id="{B4A06AFE-F1CB-4A6F-F04B-C4BC6830A9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1143" y="92357"/>
            <a:ext cx="3410855" cy="899018"/>
          </a:xfrm>
          <a:prstGeom prst="rect">
            <a:avLst/>
          </a:prstGeom>
        </p:spPr>
      </p:pic>
      <p:sp>
        <p:nvSpPr>
          <p:cNvPr id="7" name="Cím 1">
            <a:extLst>
              <a:ext uri="{FF2B5EF4-FFF2-40B4-BE49-F238E27FC236}">
                <a16:creationId xmlns:a16="http://schemas.microsoft.com/office/drawing/2014/main" id="{F737E8DD-CB45-17B1-C2C6-4E38F9BDA87F}"/>
              </a:ext>
            </a:extLst>
          </p:cNvPr>
          <p:cNvSpPr>
            <a:spLocks noGrp="1"/>
          </p:cNvSpPr>
          <p:nvPr>
            <p:ph type="title"/>
          </p:nvPr>
        </p:nvSpPr>
        <p:spPr/>
        <p:txBody>
          <a:bodyPr anchor="b">
            <a:normAutofit/>
          </a:bodyPr>
          <a:lstStyle/>
          <a:p>
            <a:r>
              <a:rPr lang="hu-HU" sz="2800" dirty="0">
                <a:solidFill>
                  <a:schemeClr val="bg1"/>
                </a:solidFill>
              </a:rPr>
              <a:t>y</a:t>
            </a:r>
            <a:endParaRPr lang="en-US" sz="2800" dirty="0">
              <a:solidFill>
                <a:schemeClr val="bg1"/>
              </a:solidFill>
            </a:endParaRPr>
          </a:p>
        </p:txBody>
      </p:sp>
      <p:sp>
        <p:nvSpPr>
          <p:cNvPr id="2" name="Szöveg helye 1">
            <a:extLst>
              <a:ext uri="{FF2B5EF4-FFF2-40B4-BE49-F238E27FC236}">
                <a16:creationId xmlns:a16="http://schemas.microsoft.com/office/drawing/2014/main" id="{7963BFA4-4CFA-3662-C738-91076EA207D6}"/>
              </a:ext>
            </a:extLst>
          </p:cNvPr>
          <p:cNvSpPr>
            <a:spLocks noGrp="1"/>
          </p:cNvSpPr>
          <p:nvPr>
            <p:ph type="body" idx="1"/>
          </p:nvPr>
        </p:nvSpPr>
        <p:spPr>
          <a:xfrm>
            <a:off x="336868" y="1496804"/>
            <a:ext cx="4379913" cy="823912"/>
          </a:xfrm>
        </p:spPr>
        <p:txBody>
          <a:bodyPr/>
          <a:lstStyle/>
          <a:p>
            <a:r>
              <a:rPr lang="hu-HU" dirty="0" err="1"/>
              <a:t>Prohibition</a:t>
            </a:r>
            <a:r>
              <a:rPr lang="hu-HU" dirty="0"/>
              <a:t> of </a:t>
            </a:r>
            <a:r>
              <a:rPr lang="hu-HU" dirty="0" err="1"/>
              <a:t>the</a:t>
            </a:r>
            <a:r>
              <a:rPr lang="hu-HU" dirty="0"/>
              <a:t> </a:t>
            </a:r>
            <a:r>
              <a:rPr lang="hu-HU" dirty="0" err="1"/>
              <a:t>use</a:t>
            </a:r>
            <a:r>
              <a:rPr lang="hu-HU" dirty="0"/>
              <a:t> of </a:t>
            </a:r>
            <a:r>
              <a:rPr lang="hu-HU" dirty="0" err="1"/>
              <a:t>force</a:t>
            </a:r>
            <a:endParaRPr lang="hu-HU" dirty="0"/>
          </a:p>
        </p:txBody>
      </p:sp>
      <p:sp>
        <p:nvSpPr>
          <p:cNvPr id="4" name="Tartalom helye 3">
            <a:extLst>
              <a:ext uri="{FF2B5EF4-FFF2-40B4-BE49-F238E27FC236}">
                <a16:creationId xmlns:a16="http://schemas.microsoft.com/office/drawing/2014/main" id="{7D7A03AF-3D83-8349-62FC-A975BA8EDA69}"/>
              </a:ext>
            </a:extLst>
          </p:cNvPr>
          <p:cNvSpPr>
            <a:spLocks noGrp="1"/>
          </p:cNvSpPr>
          <p:nvPr>
            <p:ph sz="half" idx="2"/>
          </p:nvPr>
        </p:nvSpPr>
        <p:spPr>
          <a:xfrm>
            <a:off x="336869" y="2505075"/>
            <a:ext cx="4379912" cy="1624965"/>
          </a:xfrm>
        </p:spPr>
        <p:txBody>
          <a:bodyPr>
            <a:normAutofit fontScale="92500" lnSpcReduction="10000"/>
          </a:bodyPr>
          <a:lstStyle/>
          <a:p>
            <a:pPr marL="0" indent="0">
              <a:buNone/>
            </a:pPr>
            <a:r>
              <a:rPr lang="hu-HU" sz="1800" dirty="0">
                <a:solidFill>
                  <a:srgbClr val="000000"/>
                </a:solidFill>
                <a:latin typeface="Arial" panose="020B0604020202020204" pitchFamily="34" charset="0"/>
              </a:rPr>
              <a:t>„</a:t>
            </a:r>
            <a:r>
              <a:rPr lang="en-US" sz="1800" dirty="0">
                <a:solidFill>
                  <a:srgbClr val="000000"/>
                </a:solidFill>
                <a:latin typeface="Arial" panose="020B0604020202020204" pitchFamily="34" charset="0"/>
              </a:rPr>
              <a:t>The High Contracting Parties </a:t>
            </a:r>
            <a:r>
              <a:rPr lang="en-US" sz="1800" dirty="0" err="1">
                <a:solidFill>
                  <a:srgbClr val="000000"/>
                </a:solidFill>
                <a:latin typeface="Arial" panose="020B0604020202020204" pitchFamily="34" charset="0"/>
              </a:rPr>
              <a:t>solemly</a:t>
            </a:r>
            <a:r>
              <a:rPr lang="en-US" sz="1800" dirty="0">
                <a:solidFill>
                  <a:srgbClr val="000000"/>
                </a:solidFill>
                <a:latin typeface="Arial" panose="020B0604020202020204" pitchFamily="34" charset="0"/>
              </a:rPr>
              <a:t> declare in the names of their respective peoples that they condemn recourse to war for the solution of international controversies, and renounce it, as an instrument of national policy in their relations with one another.</a:t>
            </a:r>
            <a:r>
              <a:rPr lang="hu-HU" sz="1800" dirty="0">
                <a:solidFill>
                  <a:srgbClr val="000000"/>
                </a:solidFill>
                <a:latin typeface="Arial" panose="020B0604020202020204" pitchFamily="34" charset="0"/>
              </a:rPr>
              <a:t>” (Art I)</a:t>
            </a:r>
          </a:p>
          <a:p>
            <a:pPr marL="0" indent="0">
              <a:buNone/>
            </a:pPr>
            <a:endParaRPr lang="hu-HU" sz="1800" dirty="0">
              <a:solidFill>
                <a:srgbClr val="000000"/>
              </a:solidFill>
              <a:latin typeface="Arial" panose="020B0604020202020204" pitchFamily="34" charset="0"/>
            </a:endParaRPr>
          </a:p>
          <a:p>
            <a:pPr marL="0" indent="0">
              <a:buNone/>
            </a:pPr>
            <a:endParaRPr lang="hu-HU" sz="1800" dirty="0"/>
          </a:p>
          <a:p>
            <a:pPr marL="0" indent="0">
              <a:buNone/>
            </a:pPr>
            <a:endParaRPr lang="hu-HU" sz="1800" dirty="0"/>
          </a:p>
        </p:txBody>
      </p:sp>
      <p:sp>
        <p:nvSpPr>
          <p:cNvPr id="10" name="Szöveg helye 9">
            <a:extLst>
              <a:ext uri="{FF2B5EF4-FFF2-40B4-BE49-F238E27FC236}">
                <a16:creationId xmlns:a16="http://schemas.microsoft.com/office/drawing/2014/main" id="{0947945C-F6C3-C602-9703-9DD629343959}"/>
              </a:ext>
            </a:extLst>
          </p:cNvPr>
          <p:cNvSpPr>
            <a:spLocks noGrp="1"/>
          </p:cNvSpPr>
          <p:nvPr>
            <p:ph type="body" sz="quarter" idx="3"/>
          </p:nvPr>
        </p:nvSpPr>
        <p:spPr>
          <a:xfrm>
            <a:off x="7414260" y="1481564"/>
            <a:ext cx="4276408" cy="823912"/>
          </a:xfrm>
        </p:spPr>
        <p:txBody>
          <a:bodyPr/>
          <a:lstStyle/>
          <a:p>
            <a:r>
              <a:rPr lang="hu-HU" dirty="0" err="1"/>
              <a:t>Peacefull</a:t>
            </a:r>
            <a:r>
              <a:rPr lang="hu-HU" dirty="0"/>
              <a:t> </a:t>
            </a:r>
            <a:r>
              <a:rPr lang="hu-HU" dirty="0" err="1"/>
              <a:t>settlement</a:t>
            </a:r>
            <a:r>
              <a:rPr lang="hu-HU" dirty="0"/>
              <a:t> of </a:t>
            </a:r>
            <a:r>
              <a:rPr lang="hu-HU" dirty="0" err="1"/>
              <a:t>disputes</a:t>
            </a:r>
            <a:endParaRPr lang="hu-HU" dirty="0"/>
          </a:p>
        </p:txBody>
      </p:sp>
      <p:sp>
        <p:nvSpPr>
          <p:cNvPr id="11" name="Tartalom helye 10">
            <a:extLst>
              <a:ext uri="{FF2B5EF4-FFF2-40B4-BE49-F238E27FC236}">
                <a16:creationId xmlns:a16="http://schemas.microsoft.com/office/drawing/2014/main" id="{EB1F28C7-1E01-285C-32BB-B0B882907407}"/>
              </a:ext>
            </a:extLst>
          </p:cNvPr>
          <p:cNvSpPr>
            <a:spLocks noGrp="1"/>
          </p:cNvSpPr>
          <p:nvPr>
            <p:ph sz="quarter" idx="4"/>
          </p:nvPr>
        </p:nvSpPr>
        <p:spPr>
          <a:xfrm>
            <a:off x="7414260" y="2505075"/>
            <a:ext cx="4276408" cy="1777365"/>
          </a:xfrm>
        </p:spPr>
        <p:txBody>
          <a:bodyPr>
            <a:normAutofit fontScale="92500" lnSpcReduction="10000"/>
          </a:bodyPr>
          <a:lstStyle/>
          <a:p>
            <a:pPr marL="0" indent="0">
              <a:buNone/>
            </a:pPr>
            <a:r>
              <a:rPr lang="en-US" sz="1800" dirty="0">
                <a:solidFill>
                  <a:srgbClr val="000000"/>
                </a:solidFill>
                <a:latin typeface="Arial" panose="020B0604020202020204" pitchFamily="34" charset="0"/>
              </a:rPr>
              <a:t>The High Contracting Parties agree that the settlement or solution of all disputes or conflicts of whatever nature or of whatever origin they may be, which may arise among them, shall never be sought except by pacific means.</a:t>
            </a:r>
            <a:r>
              <a:rPr lang="hu-HU" sz="1800" dirty="0">
                <a:solidFill>
                  <a:srgbClr val="000000"/>
                </a:solidFill>
                <a:latin typeface="Arial" panose="020B0604020202020204" pitchFamily="34" charset="0"/>
              </a:rPr>
              <a:t>” (Art II)</a:t>
            </a:r>
          </a:p>
          <a:p>
            <a:pPr marL="0" indent="0">
              <a:buNone/>
            </a:pPr>
            <a:endParaRPr lang="hu-HU" sz="1800" dirty="0">
              <a:solidFill>
                <a:srgbClr val="000000"/>
              </a:solidFill>
              <a:latin typeface="Arial" panose="020B0604020202020204" pitchFamily="34" charset="0"/>
            </a:endParaRPr>
          </a:p>
        </p:txBody>
      </p:sp>
      <p:pic>
        <p:nvPicPr>
          <p:cNvPr id="8" name="Obrázek 5">
            <a:extLst>
              <a:ext uri="{FF2B5EF4-FFF2-40B4-BE49-F238E27FC236}">
                <a16:creationId xmlns:a16="http://schemas.microsoft.com/office/drawing/2014/main" id="{DBDADF84-706A-4335-8DDF-8BAE13B5A9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51266" y="5953478"/>
            <a:ext cx="960217" cy="731312"/>
          </a:xfrm>
          <a:prstGeom prst="rect">
            <a:avLst/>
          </a:prstGeom>
        </p:spPr>
      </p:pic>
      <p:sp>
        <p:nvSpPr>
          <p:cNvPr id="12" name="Cím 1">
            <a:extLst>
              <a:ext uri="{FF2B5EF4-FFF2-40B4-BE49-F238E27FC236}">
                <a16:creationId xmlns:a16="http://schemas.microsoft.com/office/drawing/2014/main" id="{8ABF2DEE-F583-415A-2942-C9E7E8F8F9FC}"/>
              </a:ext>
            </a:extLst>
          </p:cNvPr>
          <p:cNvSpPr txBox="1">
            <a:spLocks/>
          </p:cNvSpPr>
          <p:nvPr/>
        </p:nvSpPr>
        <p:spPr>
          <a:xfrm>
            <a:off x="177834" y="300879"/>
            <a:ext cx="2012210" cy="48532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hu-HU" sz="2800" dirty="0" err="1">
                <a:solidFill>
                  <a:schemeClr val="bg1"/>
                </a:solidFill>
              </a:rPr>
              <a:t>History</a:t>
            </a:r>
            <a:endParaRPr lang="en-US" sz="2800" dirty="0">
              <a:solidFill>
                <a:schemeClr val="bg1"/>
              </a:solidFill>
            </a:endParaRPr>
          </a:p>
        </p:txBody>
      </p:sp>
      <p:sp>
        <p:nvSpPr>
          <p:cNvPr id="14" name="Szövegdoboz 13">
            <a:extLst>
              <a:ext uri="{FF2B5EF4-FFF2-40B4-BE49-F238E27FC236}">
                <a16:creationId xmlns:a16="http://schemas.microsoft.com/office/drawing/2014/main" id="{E2461DD5-F0E3-95FC-B5E7-00B8C990BAE6}"/>
              </a:ext>
            </a:extLst>
          </p:cNvPr>
          <p:cNvSpPr txBox="1"/>
          <p:nvPr/>
        </p:nvSpPr>
        <p:spPr>
          <a:xfrm>
            <a:off x="5198703" y="2933431"/>
            <a:ext cx="2034705" cy="646331"/>
          </a:xfrm>
          <a:prstGeom prst="rect">
            <a:avLst/>
          </a:prstGeom>
          <a:noFill/>
        </p:spPr>
        <p:txBody>
          <a:bodyPr wrap="square" rtlCol="0">
            <a:spAutoFit/>
          </a:bodyPr>
          <a:lstStyle/>
          <a:p>
            <a:r>
              <a:rPr lang="hu-HU" dirty="0"/>
              <a:t>1928 </a:t>
            </a:r>
            <a:r>
              <a:rPr lang="hu-HU" dirty="0" err="1"/>
              <a:t>Kellogg-Briand</a:t>
            </a:r>
            <a:r>
              <a:rPr lang="hu-HU" dirty="0"/>
              <a:t> </a:t>
            </a:r>
            <a:r>
              <a:rPr lang="hu-HU" dirty="0" err="1"/>
              <a:t>Pact</a:t>
            </a:r>
            <a:endParaRPr lang="hu-HU" dirty="0"/>
          </a:p>
        </p:txBody>
      </p:sp>
      <p:sp>
        <p:nvSpPr>
          <p:cNvPr id="15" name="Szövegdoboz 14">
            <a:extLst>
              <a:ext uri="{FF2B5EF4-FFF2-40B4-BE49-F238E27FC236}">
                <a16:creationId xmlns:a16="http://schemas.microsoft.com/office/drawing/2014/main" id="{09297CCA-BA96-70E1-CC68-414B1FC6F643}"/>
              </a:ext>
            </a:extLst>
          </p:cNvPr>
          <p:cNvSpPr txBox="1"/>
          <p:nvPr/>
        </p:nvSpPr>
        <p:spPr>
          <a:xfrm>
            <a:off x="5107263" y="4678680"/>
            <a:ext cx="1977473" cy="646331"/>
          </a:xfrm>
          <a:prstGeom prst="rect">
            <a:avLst/>
          </a:prstGeom>
          <a:noFill/>
        </p:spPr>
        <p:txBody>
          <a:bodyPr wrap="square" rtlCol="0">
            <a:spAutoFit/>
          </a:bodyPr>
          <a:lstStyle/>
          <a:p>
            <a:r>
              <a:rPr lang="hu-HU" dirty="0"/>
              <a:t>1945 Charter of </a:t>
            </a:r>
            <a:r>
              <a:rPr lang="hu-HU" dirty="0" err="1"/>
              <a:t>the</a:t>
            </a:r>
            <a:r>
              <a:rPr lang="hu-HU" dirty="0"/>
              <a:t> United </a:t>
            </a:r>
            <a:r>
              <a:rPr lang="hu-HU" dirty="0" err="1"/>
              <a:t>Nations</a:t>
            </a:r>
            <a:endParaRPr lang="hu-HU" dirty="0"/>
          </a:p>
        </p:txBody>
      </p:sp>
      <p:sp>
        <p:nvSpPr>
          <p:cNvPr id="16" name="Tartalom helye 3">
            <a:extLst>
              <a:ext uri="{FF2B5EF4-FFF2-40B4-BE49-F238E27FC236}">
                <a16:creationId xmlns:a16="http://schemas.microsoft.com/office/drawing/2014/main" id="{77365FEE-BFE2-DDE5-E93B-D770E210DC8B}"/>
              </a:ext>
            </a:extLst>
          </p:cNvPr>
          <p:cNvSpPr txBox="1">
            <a:spLocks/>
          </p:cNvSpPr>
          <p:nvPr/>
        </p:nvSpPr>
        <p:spPr>
          <a:xfrm>
            <a:off x="373378" y="4374233"/>
            <a:ext cx="4379912" cy="162496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hu-HU" sz="1800" dirty="0">
                <a:solidFill>
                  <a:srgbClr val="000000"/>
                </a:solidFill>
                <a:latin typeface="Arial" panose="020B0604020202020204" pitchFamily="34" charset="0"/>
              </a:rPr>
              <a:t>„</a:t>
            </a:r>
            <a:r>
              <a:rPr lang="en-US" sz="1800" dirty="0">
                <a:solidFill>
                  <a:srgbClr val="000000"/>
                </a:solidFill>
                <a:latin typeface="Arial" panose="020B0604020202020204" pitchFamily="34" charset="0"/>
              </a:rPr>
              <a:t>All Members shall refrain in their international relations from the threat or use of force against the territorial integrity or political independence of any state, or in any other manner inconsistent with the Purposes of the United Nations.</a:t>
            </a:r>
            <a:r>
              <a:rPr lang="hu-HU" sz="1800" dirty="0">
                <a:solidFill>
                  <a:srgbClr val="000000"/>
                </a:solidFill>
                <a:latin typeface="Arial" panose="020B0604020202020204" pitchFamily="34" charset="0"/>
              </a:rPr>
              <a:t>” (Art 2, para 4)</a:t>
            </a:r>
          </a:p>
          <a:p>
            <a:pPr marL="0" indent="0">
              <a:buFont typeface="Arial" panose="020B0604020202020204" pitchFamily="34" charset="0"/>
              <a:buNone/>
            </a:pPr>
            <a:endParaRPr lang="hu-HU" sz="1800" dirty="0"/>
          </a:p>
          <a:p>
            <a:pPr marL="0" indent="0">
              <a:buFont typeface="Arial" panose="020B0604020202020204" pitchFamily="34" charset="0"/>
              <a:buNone/>
            </a:pPr>
            <a:endParaRPr lang="hu-HU" sz="1800" dirty="0"/>
          </a:p>
        </p:txBody>
      </p:sp>
      <p:sp>
        <p:nvSpPr>
          <p:cNvPr id="17" name="Tartalom helye 10">
            <a:extLst>
              <a:ext uri="{FF2B5EF4-FFF2-40B4-BE49-F238E27FC236}">
                <a16:creationId xmlns:a16="http://schemas.microsoft.com/office/drawing/2014/main" id="{432BD765-9C79-B7D4-D75D-70C882EF2745}"/>
              </a:ext>
            </a:extLst>
          </p:cNvPr>
          <p:cNvSpPr txBox="1">
            <a:spLocks/>
          </p:cNvSpPr>
          <p:nvPr/>
        </p:nvSpPr>
        <p:spPr>
          <a:xfrm>
            <a:off x="7475222" y="4450007"/>
            <a:ext cx="4276408" cy="17773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hu-HU" sz="1700" dirty="0">
                <a:solidFill>
                  <a:srgbClr val="000000"/>
                </a:solidFill>
                <a:latin typeface="Arial" panose="020B0604020202020204" pitchFamily="34" charset="0"/>
              </a:rPr>
              <a:t>„</a:t>
            </a:r>
            <a:r>
              <a:rPr lang="en-US" sz="1700" dirty="0">
                <a:solidFill>
                  <a:srgbClr val="000000"/>
                </a:solidFill>
                <a:latin typeface="Arial" panose="020B0604020202020204" pitchFamily="34" charset="0"/>
              </a:rPr>
              <a:t>All Members shall settle their international disputes by peaceful means in such a manner that international peace and security, and justice, are not endangered.</a:t>
            </a:r>
            <a:r>
              <a:rPr lang="hu-HU" sz="1700" dirty="0">
                <a:solidFill>
                  <a:srgbClr val="000000"/>
                </a:solidFill>
                <a:latin typeface="Arial" panose="020B0604020202020204" pitchFamily="34" charset="0"/>
              </a:rPr>
              <a:t>” (Art 2, para 3)</a:t>
            </a:r>
          </a:p>
          <a:p>
            <a:pPr marL="0" indent="0">
              <a:buFont typeface="Arial" panose="020B0604020202020204" pitchFamily="34" charset="0"/>
              <a:buNone/>
            </a:pPr>
            <a:endParaRPr lang="hu-HU" sz="18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28158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a:extLst>
              <a:ext uri="{FF2B5EF4-FFF2-40B4-BE49-F238E27FC236}">
                <a16:creationId xmlns:a16="http://schemas.microsoft.com/office/drawing/2014/main" id="{9C5E9974-9CE5-12CE-B080-171262C8E667}"/>
              </a:ext>
            </a:extLst>
          </p:cNvPr>
          <p:cNvSpPr/>
          <p:nvPr/>
        </p:nvSpPr>
        <p:spPr>
          <a:xfrm>
            <a:off x="0" y="0"/>
            <a:ext cx="12192000" cy="1096436"/>
          </a:xfrm>
          <a:prstGeom prst="rect">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6" name="Kép 5" descr="A képen szöveg látható&#10;&#10;Automatikusan generált leírás">
            <a:extLst>
              <a:ext uri="{FF2B5EF4-FFF2-40B4-BE49-F238E27FC236}">
                <a16:creationId xmlns:a16="http://schemas.microsoft.com/office/drawing/2014/main" id="{B4A06AFE-F1CB-4A6F-F04B-C4BC6830A9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1143" y="92357"/>
            <a:ext cx="3410855" cy="899018"/>
          </a:xfrm>
          <a:prstGeom prst="rect">
            <a:avLst/>
          </a:prstGeom>
        </p:spPr>
      </p:pic>
      <p:sp>
        <p:nvSpPr>
          <p:cNvPr id="7" name="Cím 1">
            <a:extLst>
              <a:ext uri="{FF2B5EF4-FFF2-40B4-BE49-F238E27FC236}">
                <a16:creationId xmlns:a16="http://schemas.microsoft.com/office/drawing/2014/main" id="{F737E8DD-CB45-17B1-C2C6-4E38F9BDA87F}"/>
              </a:ext>
            </a:extLst>
          </p:cNvPr>
          <p:cNvSpPr>
            <a:spLocks noGrp="1"/>
          </p:cNvSpPr>
          <p:nvPr>
            <p:ph type="title"/>
          </p:nvPr>
        </p:nvSpPr>
        <p:spPr>
          <a:xfrm>
            <a:off x="177834" y="300879"/>
            <a:ext cx="7627846" cy="485329"/>
          </a:xfrm>
        </p:spPr>
        <p:txBody>
          <a:bodyPr anchor="b">
            <a:normAutofit/>
          </a:bodyPr>
          <a:lstStyle/>
          <a:p>
            <a:r>
              <a:rPr lang="hu-HU" sz="2800" dirty="0" err="1">
                <a:solidFill>
                  <a:schemeClr val="bg1"/>
                </a:solidFill>
              </a:rPr>
              <a:t>Prohibition</a:t>
            </a:r>
            <a:r>
              <a:rPr lang="hu-HU" sz="2800" dirty="0">
                <a:solidFill>
                  <a:schemeClr val="bg1"/>
                </a:solidFill>
              </a:rPr>
              <a:t> of </a:t>
            </a:r>
            <a:r>
              <a:rPr lang="hu-HU" sz="2800" dirty="0" err="1">
                <a:solidFill>
                  <a:schemeClr val="bg1"/>
                </a:solidFill>
              </a:rPr>
              <a:t>the</a:t>
            </a:r>
            <a:r>
              <a:rPr lang="hu-HU" sz="2800" dirty="0">
                <a:solidFill>
                  <a:schemeClr val="bg1"/>
                </a:solidFill>
              </a:rPr>
              <a:t> </a:t>
            </a:r>
            <a:r>
              <a:rPr lang="hu-HU" sz="2800" dirty="0" err="1">
                <a:solidFill>
                  <a:schemeClr val="bg1"/>
                </a:solidFill>
              </a:rPr>
              <a:t>use</a:t>
            </a:r>
            <a:r>
              <a:rPr lang="hu-HU" sz="2800" dirty="0">
                <a:solidFill>
                  <a:schemeClr val="bg1"/>
                </a:solidFill>
              </a:rPr>
              <a:t> of </a:t>
            </a:r>
            <a:r>
              <a:rPr lang="hu-HU" sz="2800" dirty="0" err="1">
                <a:solidFill>
                  <a:schemeClr val="bg1"/>
                </a:solidFill>
              </a:rPr>
              <a:t>force</a:t>
            </a:r>
            <a:endParaRPr lang="en-US" sz="2800" dirty="0">
              <a:solidFill>
                <a:schemeClr val="bg1"/>
              </a:solidFill>
            </a:endParaRPr>
          </a:p>
        </p:txBody>
      </p:sp>
      <p:pic>
        <p:nvPicPr>
          <p:cNvPr id="8" name="Obrázek 5">
            <a:extLst>
              <a:ext uri="{FF2B5EF4-FFF2-40B4-BE49-F238E27FC236}">
                <a16:creationId xmlns:a16="http://schemas.microsoft.com/office/drawing/2014/main" id="{DBDADF84-706A-4335-8DDF-8BAE13B5A9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51266" y="5953478"/>
            <a:ext cx="960217" cy="731312"/>
          </a:xfrm>
          <a:prstGeom prst="rect">
            <a:avLst/>
          </a:prstGeom>
        </p:spPr>
      </p:pic>
      <p:sp>
        <p:nvSpPr>
          <p:cNvPr id="9" name="Tartalom helye 2">
            <a:extLst>
              <a:ext uri="{FF2B5EF4-FFF2-40B4-BE49-F238E27FC236}">
                <a16:creationId xmlns:a16="http://schemas.microsoft.com/office/drawing/2014/main" id="{917F35DE-068B-D803-5FF3-EEBB68446A42}"/>
              </a:ext>
            </a:extLst>
          </p:cNvPr>
          <p:cNvSpPr txBox="1">
            <a:spLocks/>
          </p:cNvSpPr>
          <p:nvPr/>
        </p:nvSpPr>
        <p:spPr>
          <a:xfrm>
            <a:off x="280517" y="1366259"/>
            <a:ext cx="7139614" cy="5190861"/>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hu-HU" dirty="0"/>
              <a:t>GENERAL PROHIBITION</a:t>
            </a:r>
          </a:p>
          <a:p>
            <a:pPr algn="just"/>
            <a:r>
              <a:rPr lang="hu-HU" dirty="0" err="1"/>
              <a:t>Article</a:t>
            </a:r>
            <a:r>
              <a:rPr lang="hu-HU" dirty="0"/>
              <a:t> 2, para 4. + </a:t>
            </a:r>
            <a:r>
              <a:rPr lang="hu-HU" dirty="0" err="1"/>
              <a:t>jus</a:t>
            </a:r>
            <a:r>
              <a:rPr lang="hu-HU" dirty="0"/>
              <a:t> </a:t>
            </a:r>
            <a:r>
              <a:rPr lang="hu-HU" dirty="0" err="1"/>
              <a:t>cogens</a:t>
            </a:r>
            <a:endParaRPr lang="hu-HU" dirty="0"/>
          </a:p>
          <a:p>
            <a:pPr algn="just"/>
            <a:r>
              <a:rPr lang="hu-HU" dirty="0" err="1"/>
              <a:t>Confirmed</a:t>
            </a:r>
            <a:r>
              <a:rPr lang="hu-HU" dirty="0"/>
              <a:t> </a:t>
            </a:r>
            <a:r>
              <a:rPr lang="hu-HU" dirty="0" err="1"/>
              <a:t>by</a:t>
            </a:r>
            <a:r>
              <a:rPr lang="hu-HU" dirty="0"/>
              <a:t> </a:t>
            </a:r>
            <a:r>
              <a:rPr lang="hu-HU" dirty="0" err="1"/>
              <a:t>the</a:t>
            </a:r>
            <a:r>
              <a:rPr lang="hu-HU" dirty="0"/>
              <a:t> </a:t>
            </a:r>
            <a:r>
              <a:rPr lang="hu-HU" dirty="0" err="1"/>
              <a:t>case</a:t>
            </a:r>
            <a:r>
              <a:rPr lang="hu-HU" dirty="0"/>
              <a:t> </a:t>
            </a:r>
            <a:r>
              <a:rPr lang="hu-HU" dirty="0" err="1"/>
              <a:t>law</a:t>
            </a:r>
            <a:r>
              <a:rPr lang="hu-HU" dirty="0"/>
              <a:t> of </a:t>
            </a:r>
            <a:r>
              <a:rPr lang="hu-HU" dirty="0" err="1"/>
              <a:t>the</a:t>
            </a:r>
            <a:r>
              <a:rPr lang="hu-HU" dirty="0"/>
              <a:t> International </a:t>
            </a:r>
            <a:r>
              <a:rPr lang="hu-HU" dirty="0" err="1"/>
              <a:t>Court</a:t>
            </a:r>
            <a:r>
              <a:rPr lang="hu-HU" dirty="0"/>
              <a:t> of </a:t>
            </a:r>
            <a:r>
              <a:rPr lang="hu-HU" dirty="0" err="1"/>
              <a:t>Justice</a:t>
            </a:r>
            <a:r>
              <a:rPr lang="hu-HU" dirty="0"/>
              <a:t> (</a:t>
            </a:r>
            <a:r>
              <a:rPr lang="hu-HU" dirty="0" err="1"/>
              <a:t>e.g</a:t>
            </a:r>
            <a:r>
              <a:rPr lang="hu-HU" dirty="0"/>
              <a:t>.):</a:t>
            </a:r>
          </a:p>
          <a:p>
            <a:pPr lvl="1" algn="just"/>
            <a:r>
              <a:rPr lang="en-US" sz="2000" b="0" i="0" dirty="0">
                <a:solidFill>
                  <a:srgbClr val="333333"/>
                </a:solidFill>
                <a:effectLst/>
                <a:latin typeface="Helvetica Neue"/>
              </a:rPr>
              <a:t>Legality of the Threat or Use of Nuclear Weapons</a:t>
            </a:r>
          </a:p>
          <a:p>
            <a:pPr lvl="1" algn="just"/>
            <a:r>
              <a:rPr lang="en-US" sz="2000" b="0" i="0" dirty="0">
                <a:solidFill>
                  <a:srgbClr val="333333"/>
                </a:solidFill>
                <a:effectLst/>
                <a:latin typeface="Helvetica Neue"/>
              </a:rPr>
              <a:t>Allegations of Genocide under the Convention on the Prevention and Punishment of the Crime of Genocide (Ukraine v. Russian Federation)</a:t>
            </a:r>
          </a:p>
          <a:p>
            <a:pPr algn="just"/>
            <a:r>
              <a:rPr lang="hu-HU" dirty="0" err="1"/>
              <a:t>Exceptions</a:t>
            </a:r>
            <a:r>
              <a:rPr lang="hu-HU" dirty="0"/>
              <a:t> </a:t>
            </a:r>
            <a:r>
              <a:rPr lang="hu-HU" dirty="0" err="1"/>
              <a:t>built</a:t>
            </a:r>
            <a:r>
              <a:rPr lang="hu-HU" dirty="0"/>
              <a:t> in </a:t>
            </a:r>
            <a:r>
              <a:rPr lang="hu-HU" dirty="0" err="1"/>
              <a:t>the</a:t>
            </a:r>
            <a:r>
              <a:rPr lang="hu-HU" dirty="0"/>
              <a:t> </a:t>
            </a:r>
            <a:r>
              <a:rPr lang="hu-HU" dirty="0" err="1"/>
              <a:t>system</a:t>
            </a:r>
            <a:r>
              <a:rPr lang="hu-HU" dirty="0"/>
              <a:t>:</a:t>
            </a:r>
          </a:p>
          <a:p>
            <a:pPr lvl="1" algn="just"/>
            <a:r>
              <a:rPr lang="hu-HU" dirty="0"/>
              <a:t>UN Charter, Art 51: „</a:t>
            </a:r>
            <a:r>
              <a:rPr lang="en-US" b="0" i="0" dirty="0">
                <a:solidFill>
                  <a:srgbClr val="454545"/>
                </a:solidFill>
                <a:effectLst/>
                <a:latin typeface="Roboto" panose="02000000000000000000" pitchFamily="2" charset="0"/>
              </a:rPr>
              <a:t>Nothing in the present Charter shall impair the inherent right of individual or collective </a:t>
            </a:r>
            <a:r>
              <a:rPr lang="en-US" b="0" i="0" dirty="0" err="1">
                <a:solidFill>
                  <a:srgbClr val="454545"/>
                </a:solidFill>
                <a:effectLst/>
                <a:latin typeface="Roboto" panose="02000000000000000000" pitchFamily="2" charset="0"/>
              </a:rPr>
              <a:t>self-defence</a:t>
            </a:r>
            <a:r>
              <a:rPr lang="hu-HU" b="0" i="0" dirty="0">
                <a:solidFill>
                  <a:srgbClr val="454545"/>
                </a:solidFill>
                <a:effectLst/>
                <a:latin typeface="Roboto" panose="02000000000000000000" pitchFamily="2" charset="0"/>
              </a:rPr>
              <a:t>”</a:t>
            </a:r>
          </a:p>
          <a:p>
            <a:pPr lvl="1" algn="just"/>
            <a:r>
              <a:rPr lang="hu-HU" dirty="0">
                <a:solidFill>
                  <a:srgbClr val="454545"/>
                </a:solidFill>
                <a:latin typeface="Roboto" panose="02000000000000000000" pitchFamily="2" charset="0"/>
              </a:rPr>
              <a:t>UN Charter, Art 42: „… </a:t>
            </a:r>
            <a:r>
              <a:rPr lang="hu-HU" dirty="0" err="1">
                <a:solidFill>
                  <a:srgbClr val="454545"/>
                </a:solidFill>
                <a:latin typeface="Roboto" panose="02000000000000000000" pitchFamily="2" charset="0"/>
              </a:rPr>
              <a:t>Security</a:t>
            </a:r>
            <a:r>
              <a:rPr lang="hu-HU" dirty="0">
                <a:solidFill>
                  <a:srgbClr val="454545"/>
                </a:solidFill>
                <a:latin typeface="Roboto" panose="02000000000000000000" pitchFamily="2" charset="0"/>
              </a:rPr>
              <a:t> </a:t>
            </a:r>
            <a:r>
              <a:rPr lang="hu-HU" dirty="0" err="1">
                <a:solidFill>
                  <a:srgbClr val="454545"/>
                </a:solidFill>
                <a:latin typeface="Roboto" panose="02000000000000000000" pitchFamily="2" charset="0"/>
              </a:rPr>
              <a:t>Council</a:t>
            </a:r>
            <a:r>
              <a:rPr lang="hu-HU" dirty="0">
                <a:solidFill>
                  <a:srgbClr val="454545"/>
                </a:solidFill>
                <a:latin typeface="Roboto" panose="02000000000000000000" pitchFamily="2" charset="0"/>
              </a:rPr>
              <a:t> […] </a:t>
            </a:r>
            <a:r>
              <a:rPr lang="en-US" b="0" i="0" dirty="0">
                <a:solidFill>
                  <a:srgbClr val="454545"/>
                </a:solidFill>
                <a:effectLst/>
                <a:latin typeface="Roboto" panose="02000000000000000000" pitchFamily="2" charset="0"/>
              </a:rPr>
              <a:t>may take such action by air, sea, or land forces as may be necessary to maintain or restore international peace and security</a:t>
            </a:r>
            <a:r>
              <a:rPr lang="hu-HU" b="0" i="0" dirty="0">
                <a:solidFill>
                  <a:srgbClr val="454545"/>
                </a:solidFill>
                <a:effectLst/>
                <a:latin typeface="Roboto" panose="02000000000000000000" pitchFamily="2" charset="0"/>
              </a:rPr>
              <a:t>”</a:t>
            </a:r>
            <a:endParaRPr lang="hu-HU" dirty="0"/>
          </a:p>
          <a:p>
            <a:endParaRPr lang="hu-HU" dirty="0"/>
          </a:p>
        </p:txBody>
      </p:sp>
      <p:sp>
        <p:nvSpPr>
          <p:cNvPr id="3" name="Szövegdoboz 2">
            <a:extLst>
              <a:ext uri="{FF2B5EF4-FFF2-40B4-BE49-F238E27FC236}">
                <a16:creationId xmlns:a16="http://schemas.microsoft.com/office/drawing/2014/main" id="{281330DA-DF7A-07B4-7923-AB58B9BD51E9}"/>
              </a:ext>
            </a:extLst>
          </p:cNvPr>
          <p:cNvSpPr txBox="1"/>
          <p:nvPr/>
        </p:nvSpPr>
        <p:spPr>
          <a:xfrm>
            <a:off x="8561070" y="4385010"/>
            <a:ext cx="2739390" cy="738664"/>
          </a:xfrm>
          <a:prstGeom prst="rect">
            <a:avLst/>
          </a:prstGeom>
          <a:noFill/>
        </p:spPr>
        <p:txBody>
          <a:bodyPr wrap="square">
            <a:spAutoFit/>
          </a:bodyPr>
          <a:lstStyle/>
          <a:p>
            <a:r>
              <a:rPr lang="hu-HU" sz="1400" dirty="0" err="1"/>
              <a:t>Source</a:t>
            </a:r>
            <a:r>
              <a:rPr lang="hu-HU" sz="1400" dirty="0"/>
              <a:t>: United </a:t>
            </a:r>
            <a:r>
              <a:rPr lang="hu-HU" sz="1400" dirty="0" err="1"/>
              <a:t>Nations</a:t>
            </a:r>
            <a:r>
              <a:rPr lang="hu-HU" sz="1400" dirty="0"/>
              <a:t>, https://www.un.org/en/about-us/un-charter </a:t>
            </a:r>
          </a:p>
        </p:txBody>
      </p:sp>
      <p:pic>
        <p:nvPicPr>
          <p:cNvPr id="2052" name="Picture 4" descr="Copies of the UN Charter on a table.">
            <a:extLst>
              <a:ext uri="{FF2B5EF4-FFF2-40B4-BE49-F238E27FC236}">
                <a16:creationId xmlns:a16="http://schemas.microsoft.com/office/drawing/2014/main" id="{16187CAA-8AD2-0C70-D0D7-FE4E6B0160D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11490" y="1816593"/>
            <a:ext cx="3408998" cy="2272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1791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a:extLst>
              <a:ext uri="{FF2B5EF4-FFF2-40B4-BE49-F238E27FC236}">
                <a16:creationId xmlns:a16="http://schemas.microsoft.com/office/drawing/2014/main" id="{9C5E9974-9CE5-12CE-B080-171262C8E667}"/>
              </a:ext>
            </a:extLst>
          </p:cNvPr>
          <p:cNvSpPr/>
          <p:nvPr/>
        </p:nvSpPr>
        <p:spPr>
          <a:xfrm>
            <a:off x="0" y="0"/>
            <a:ext cx="12192000" cy="1096436"/>
          </a:xfrm>
          <a:prstGeom prst="rect">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6" name="Kép 5" descr="A képen szöveg látható&#10;&#10;Automatikusan generált leírás">
            <a:extLst>
              <a:ext uri="{FF2B5EF4-FFF2-40B4-BE49-F238E27FC236}">
                <a16:creationId xmlns:a16="http://schemas.microsoft.com/office/drawing/2014/main" id="{B4A06AFE-F1CB-4A6F-F04B-C4BC6830A9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1143" y="92357"/>
            <a:ext cx="3410855" cy="899018"/>
          </a:xfrm>
          <a:prstGeom prst="rect">
            <a:avLst/>
          </a:prstGeom>
        </p:spPr>
      </p:pic>
      <p:sp>
        <p:nvSpPr>
          <p:cNvPr id="7" name="Cím 1">
            <a:extLst>
              <a:ext uri="{FF2B5EF4-FFF2-40B4-BE49-F238E27FC236}">
                <a16:creationId xmlns:a16="http://schemas.microsoft.com/office/drawing/2014/main" id="{F737E8DD-CB45-17B1-C2C6-4E38F9BDA87F}"/>
              </a:ext>
            </a:extLst>
          </p:cNvPr>
          <p:cNvSpPr>
            <a:spLocks noGrp="1"/>
          </p:cNvSpPr>
          <p:nvPr>
            <p:ph type="title"/>
          </p:nvPr>
        </p:nvSpPr>
        <p:spPr>
          <a:xfrm>
            <a:off x="177834" y="300879"/>
            <a:ext cx="7627846" cy="485329"/>
          </a:xfrm>
        </p:spPr>
        <p:txBody>
          <a:bodyPr anchor="b">
            <a:normAutofit/>
          </a:bodyPr>
          <a:lstStyle/>
          <a:p>
            <a:r>
              <a:rPr lang="hu-HU" sz="2800" dirty="0" err="1">
                <a:solidFill>
                  <a:schemeClr val="bg1"/>
                </a:solidFill>
              </a:rPr>
              <a:t>Peaceful</a:t>
            </a:r>
            <a:r>
              <a:rPr lang="hu-HU" sz="2800" dirty="0">
                <a:solidFill>
                  <a:schemeClr val="bg1"/>
                </a:solidFill>
              </a:rPr>
              <a:t> </a:t>
            </a:r>
            <a:r>
              <a:rPr lang="hu-HU" sz="2800" dirty="0" err="1">
                <a:solidFill>
                  <a:schemeClr val="bg1"/>
                </a:solidFill>
              </a:rPr>
              <a:t>settlement</a:t>
            </a:r>
            <a:r>
              <a:rPr lang="hu-HU" sz="2800" dirty="0">
                <a:solidFill>
                  <a:schemeClr val="bg1"/>
                </a:solidFill>
              </a:rPr>
              <a:t> of </a:t>
            </a:r>
            <a:r>
              <a:rPr lang="hu-HU" sz="2800" dirty="0" err="1">
                <a:solidFill>
                  <a:schemeClr val="bg1"/>
                </a:solidFill>
              </a:rPr>
              <a:t>disputes</a:t>
            </a:r>
            <a:endParaRPr lang="en-US" sz="2800" dirty="0">
              <a:solidFill>
                <a:schemeClr val="bg1"/>
              </a:solidFill>
            </a:endParaRPr>
          </a:p>
        </p:txBody>
      </p:sp>
      <p:pic>
        <p:nvPicPr>
          <p:cNvPr id="8" name="Obrázek 5">
            <a:extLst>
              <a:ext uri="{FF2B5EF4-FFF2-40B4-BE49-F238E27FC236}">
                <a16:creationId xmlns:a16="http://schemas.microsoft.com/office/drawing/2014/main" id="{DBDADF84-706A-4335-8DDF-8BAE13B5A9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51266" y="5953478"/>
            <a:ext cx="960217" cy="731312"/>
          </a:xfrm>
          <a:prstGeom prst="rect">
            <a:avLst/>
          </a:prstGeom>
        </p:spPr>
      </p:pic>
      <p:sp>
        <p:nvSpPr>
          <p:cNvPr id="9" name="Tartalom helye 2">
            <a:extLst>
              <a:ext uri="{FF2B5EF4-FFF2-40B4-BE49-F238E27FC236}">
                <a16:creationId xmlns:a16="http://schemas.microsoft.com/office/drawing/2014/main" id="{917F35DE-068B-D803-5FF3-EEBB68446A42}"/>
              </a:ext>
            </a:extLst>
          </p:cNvPr>
          <p:cNvSpPr txBox="1">
            <a:spLocks/>
          </p:cNvSpPr>
          <p:nvPr/>
        </p:nvSpPr>
        <p:spPr>
          <a:xfrm>
            <a:off x="280517" y="1366259"/>
            <a:ext cx="7139614" cy="51908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hu-HU" dirty="0"/>
          </a:p>
        </p:txBody>
      </p:sp>
      <p:sp>
        <p:nvSpPr>
          <p:cNvPr id="3" name="Szövegdoboz 2">
            <a:extLst>
              <a:ext uri="{FF2B5EF4-FFF2-40B4-BE49-F238E27FC236}">
                <a16:creationId xmlns:a16="http://schemas.microsoft.com/office/drawing/2014/main" id="{281330DA-DF7A-07B4-7923-AB58B9BD51E9}"/>
              </a:ext>
            </a:extLst>
          </p:cNvPr>
          <p:cNvSpPr txBox="1"/>
          <p:nvPr/>
        </p:nvSpPr>
        <p:spPr>
          <a:xfrm>
            <a:off x="8561070" y="4385010"/>
            <a:ext cx="2739390" cy="738664"/>
          </a:xfrm>
          <a:prstGeom prst="rect">
            <a:avLst/>
          </a:prstGeom>
          <a:noFill/>
        </p:spPr>
        <p:txBody>
          <a:bodyPr wrap="square">
            <a:spAutoFit/>
          </a:bodyPr>
          <a:lstStyle/>
          <a:p>
            <a:r>
              <a:rPr lang="hu-HU" sz="1400" dirty="0" err="1"/>
              <a:t>Source</a:t>
            </a:r>
            <a:r>
              <a:rPr lang="hu-HU" sz="1400" dirty="0"/>
              <a:t>: </a:t>
            </a:r>
            <a:r>
              <a:rPr lang="hu-HU" sz="1400" dirty="0" err="1"/>
              <a:t>Encyclopedia</a:t>
            </a:r>
            <a:r>
              <a:rPr lang="hu-HU" sz="1400" dirty="0"/>
              <a:t> Britannica https://www.britannica.com/event/Camp-David-Accords</a:t>
            </a:r>
          </a:p>
        </p:txBody>
      </p:sp>
      <p:pic>
        <p:nvPicPr>
          <p:cNvPr id="4098" name="Picture 2" descr="Camp David Accords | Summary, History, &amp; Facts | Britannica">
            <a:extLst>
              <a:ext uri="{FF2B5EF4-FFF2-40B4-BE49-F238E27FC236}">
                <a16:creationId xmlns:a16="http://schemas.microsoft.com/office/drawing/2014/main" id="{A0A8C195-73A5-31F3-DE49-C33DEBB12AD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3242" y="1946998"/>
            <a:ext cx="3338132" cy="2023110"/>
          </a:xfrm>
          <a:prstGeom prst="rect">
            <a:avLst/>
          </a:prstGeom>
          <a:noFill/>
          <a:extLst>
            <a:ext uri="{909E8E84-426E-40DD-AFC4-6F175D3DCCD1}">
              <a14:hiddenFill xmlns:a14="http://schemas.microsoft.com/office/drawing/2010/main">
                <a:solidFill>
                  <a:srgbClr val="FFFFFF"/>
                </a:solidFill>
              </a14:hiddenFill>
            </a:ext>
          </a:extLst>
        </p:spPr>
      </p:pic>
      <p:sp>
        <p:nvSpPr>
          <p:cNvPr id="2" name="Tartalom helye 2">
            <a:extLst>
              <a:ext uri="{FF2B5EF4-FFF2-40B4-BE49-F238E27FC236}">
                <a16:creationId xmlns:a16="http://schemas.microsoft.com/office/drawing/2014/main" id="{80AAB1EA-3409-7F7E-BA61-EAF84E0A716C}"/>
              </a:ext>
            </a:extLst>
          </p:cNvPr>
          <p:cNvSpPr txBox="1">
            <a:spLocks/>
          </p:cNvSpPr>
          <p:nvPr/>
        </p:nvSpPr>
        <p:spPr>
          <a:xfrm>
            <a:off x="280517" y="1305299"/>
            <a:ext cx="7139614" cy="5190861"/>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hu-HU" dirty="0"/>
              <a:t>GENERAL OBLIGATION</a:t>
            </a:r>
          </a:p>
          <a:p>
            <a:pPr algn="just"/>
            <a:r>
              <a:rPr lang="hu-HU" dirty="0" err="1"/>
              <a:t>Article</a:t>
            </a:r>
            <a:r>
              <a:rPr lang="hu-HU" dirty="0"/>
              <a:t> 2, para 3. + </a:t>
            </a:r>
            <a:r>
              <a:rPr lang="hu-HU" dirty="0" err="1"/>
              <a:t>general</a:t>
            </a:r>
            <a:r>
              <a:rPr lang="hu-HU" dirty="0"/>
              <a:t> </a:t>
            </a:r>
            <a:r>
              <a:rPr lang="hu-HU" dirty="0" err="1"/>
              <a:t>principle</a:t>
            </a:r>
            <a:endParaRPr lang="hu-HU" dirty="0"/>
          </a:p>
          <a:p>
            <a:pPr algn="just"/>
            <a:r>
              <a:rPr lang="hu-HU" dirty="0" err="1"/>
              <a:t>Confirmed</a:t>
            </a:r>
            <a:r>
              <a:rPr lang="hu-HU" dirty="0"/>
              <a:t> </a:t>
            </a:r>
            <a:r>
              <a:rPr lang="hu-HU" dirty="0" err="1"/>
              <a:t>by</a:t>
            </a:r>
            <a:r>
              <a:rPr lang="hu-HU" dirty="0"/>
              <a:t> </a:t>
            </a:r>
            <a:r>
              <a:rPr lang="hu-HU" dirty="0" err="1"/>
              <a:t>the</a:t>
            </a:r>
            <a:r>
              <a:rPr lang="hu-HU" dirty="0"/>
              <a:t> </a:t>
            </a:r>
            <a:r>
              <a:rPr lang="hu-HU" dirty="0" err="1"/>
              <a:t>case</a:t>
            </a:r>
            <a:r>
              <a:rPr lang="hu-HU" dirty="0"/>
              <a:t> </a:t>
            </a:r>
            <a:r>
              <a:rPr lang="hu-HU" dirty="0" err="1"/>
              <a:t>law</a:t>
            </a:r>
            <a:r>
              <a:rPr lang="hu-HU" dirty="0"/>
              <a:t> of </a:t>
            </a:r>
            <a:r>
              <a:rPr lang="hu-HU" dirty="0" err="1"/>
              <a:t>the</a:t>
            </a:r>
            <a:r>
              <a:rPr lang="hu-HU" dirty="0"/>
              <a:t> International </a:t>
            </a:r>
            <a:r>
              <a:rPr lang="hu-HU" dirty="0" err="1"/>
              <a:t>Court</a:t>
            </a:r>
            <a:r>
              <a:rPr lang="hu-HU" dirty="0"/>
              <a:t> of </a:t>
            </a:r>
            <a:r>
              <a:rPr lang="hu-HU" dirty="0" err="1"/>
              <a:t>Justice</a:t>
            </a:r>
            <a:r>
              <a:rPr lang="hu-HU" dirty="0"/>
              <a:t> (</a:t>
            </a:r>
            <a:r>
              <a:rPr lang="hu-HU" dirty="0" err="1"/>
              <a:t>e.g</a:t>
            </a:r>
            <a:r>
              <a:rPr lang="hu-HU" dirty="0"/>
              <a:t>.):</a:t>
            </a:r>
          </a:p>
          <a:p>
            <a:pPr lvl="1" algn="just"/>
            <a:r>
              <a:rPr lang="en-US" sz="2000" b="0" i="0" dirty="0">
                <a:solidFill>
                  <a:srgbClr val="333333"/>
                </a:solidFill>
                <a:effectLst/>
                <a:latin typeface="Helvetica Neue"/>
              </a:rPr>
              <a:t>Legality of the Threat or Use of Nuclear Weapons</a:t>
            </a:r>
          </a:p>
          <a:p>
            <a:pPr lvl="1" algn="just"/>
            <a:r>
              <a:rPr lang="en-US" sz="2000" b="0" i="0" dirty="0">
                <a:solidFill>
                  <a:srgbClr val="333333"/>
                </a:solidFill>
                <a:effectLst/>
                <a:latin typeface="Helvetica Neue"/>
              </a:rPr>
              <a:t>Allegations of Genocide under the Convention on the Prevention and Punishment of the Crime of Genocide (Ukraine v. Russian Federation)</a:t>
            </a:r>
          </a:p>
          <a:p>
            <a:pPr algn="just"/>
            <a:r>
              <a:rPr lang="hu-HU" dirty="0" err="1"/>
              <a:t>Exceptions</a:t>
            </a:r>
            <a:r>
              <a:rPr lang="hu-HU" dirty="0"/>
              <a:t> </a:t>
            </a:r>
            <a:r>
              <a:rPr lang="hu-HU" dirty="0" err="1"/>
              <a:t>built</a:t>
            </a:r>
            <a:r>
              <a:rPr lang="hu-HU" dirty="0"/>
              <a:t> in </a:t>
            </a:r>
            <a:r>
              <a:rPr lang="hu-HU" dirty="0" err="1"/>
              <a:t>the</a:t>
            </a:r>
            <a:r>
              <a:rPr lang="hu-HU" dirty="0"/>
              <a:t> </a:t>
            </a:r>
            <a:r>
              <a:rPr lang="hu-HU" dirty="0" err="1"/>
              <a:t>system</a:t>
            </a:r>
            <a:r>
              <a:rPr lang="hu-HU" dirty="0"/>
              <a:t>:</a:t>
            </a:r>
          </a:p>
          <a:p>
            <a:pPr lvl="1" algn="just"/>
            <a:r>
              <a:rPr lang="hu-HU" dirty="0"/>
              <a:t>UN Charter, Art 51: „</a:t>
            </a:r>
            <a:r>
              <a:rPr lang="en-US" b="0" i="0" dirty="0">
                <a:solidFill>
                  <a:srgbClr val="454545"/>
                </a:solidFill>
                <a:effectLst/>
                <a:latin typeface="Roboto" panose="02000000000000000000" pitchFamily="2" charset="0"/>
              </a:rPr>
              <a:t>Nothing in the present Charter shall impair the inherent right of individual or collective </a:t>
            </a:r>
            <a:r>
              <a:rPr lang="en-US" b="0" i="0" dirty="0" err="1">
                <a:solidFill>
                  <a:srgbClr val="454545"/>
                </a:solidFill>
                <a:effectLst/>
                <a:latin typeface="Roboto" panose="02000000000000000000" pitchFamily="2" charset="0"/>
              </a:rPr>
              <a:t>self-defence</a:t>
            </a:r>
            <a:r>
              <a:rPr lang="hu-HU" b="0" i="0" dirty="0">
                <a:solidFill>
                  <a:srgbClr val="454545"/>
                </a:solidFill>
                <a:effectLst/>
                <a:latin typeface="Roboto" panose="02000000000000000000" pitchFamily="2" charset="0"/>
              </a:rPr>
              <a:t>”</a:t>
            </a:r>
          </a:p>
          <a:p>
            <a:pPr lvl="1" algn="just"/>
            <a:r>
              <a:rPr lang="hu-HU" dirty="0">
                <a:solidFill>
                  <a:srgbClr val="454545"/>
                </a:solidFill>
                <a:latin typeface="Roboto" panose="02000000000000000000" pitchFamily="2" charset="0"/>
              </a:rPr>
              <a:t>UN Charter, Art 42: „… </a:t>
            </a:r>
            <a:r>
              <a:rPr lang="hu-HU" dirty="0" err="1">
                <a:solidFill>
                  <a:srgbClr val="454545"/>
                </a:solidFill>
                <a:latin typeface="Roboto" panose="02000000000000000000" pitchFamily="2" charset="0"/>
              </a:rPr>
              <a:t>Security</a:t>
            </a:r>
            <a:r>
              <a:rPr lang="hu-HU" dirty="0">
                <a:solidFill>
                  <a:srgbClr val="454545"/>
                </a:solidFill>
                <a:latin typeface="Roboto" panose="02000000000000000000" pitchFamily="2" charset="0"/>
              </a:rPr>
              <a:t> </a:t>
            </a:r>
            <a:r>
              <a:rPr lang="hu-HU" dirty="0" err="1">
                <a:solidFill>
                  <a:srgbClr val="454545"/>
                </a:solidFill>
                <a:latin typeface="Roboto" panose="02000000000000000000" pitchFamily="2" charset="0"/>
              </a:rPr>
              <a:t>Council</a:t>
            </a:r>
            <a:r>
              <a:rPr lang="hu-HU" dirty="0">
                <a:solidFill>
                  <a:srgbClr val="454545"/>
                </a:solidFill>
                <a:latin typeface="Roboto" panose="02000000000000000000" pitchFamily="2" charset="0"/>
              </a:rPr>
              <a:t> […] </a:t>
            </a:r>
            <a:r>
              <a:rPr lang="en-US" b="0" i="0" dirty="0">
                <a:solidFill>
                  <a:srgbClr val="454545"/>
                </a:solidFill>
                <a:effectLst/>
                <a:latin typeface="Roboto" panose="02000000000000000000" pitchFamily="2" charset="0"/>
              </a:rPr>
              <a:t>may take such action by air, sea, or land forces as may be necessary to maintain or restore international peace and security</a:t>
            </a:r>
            <a:r>
              <a:rPr lang="hu-HU" b="0" i="0" dirty="0">
                <a:solidFill>
                  <a:srgbClr val="454545"/>
                </a:solidFill>
                <a:effectLst/>
                <a:latin typeface="Roboto" panose="02000000000000000000" pitchFamily="2" charset="0"/>
              </a:rPr>
              <a:t>”</a:t>
            </a:r>
            <a:endParaRPr lang="hu-HU" dirty="0"/>
          </a:p>
          <a:p>
            <a:endParaRPr lang="hu-HU" dirty="0"/>
          </a:p>
        </p:txBody>
      </p:sp>
    </p:spTree>
    <p:extLst>
      <p:ext uri="{BB962C8B-B14F-4D97-AF65-F5344CB8AC3E}">
        <p14:creationId xmlns:p14="http://schemas.microsoft.com/office/powerpoint/2010/main" val="1975511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a:extLst>
              <a:ext uri="{FF2B5EF4-FFF2-40B4-BE49-F238E27FC236}">
                <a16:creationId xmlns:a16="http://schemas.microsoft.com/office/drawing/2014/main" id="{9C5E9974-9CE5-12CE-B080-171262C8E667}"/>
              </a:ext>
            </a:extLst>
          </p:cNvPr>
          <p:cNvSpPr/>
          <p:nvPr/>
        </p:nvSpPr>
        <p:spPr>
          <a:xfrm>
            <a:off x="0" y="0"/>
            <a:ext cx="12192000" cy="1096436"/>
          </a:xfrm>
          <a:prstGeom prst="rect">
            <a:avLst/>
          </a:prstGeom>
          <a:solidFill>
            <a:schemeClr val="tx1">
              <a:lumMod val="75000"/>
              <a:lumOff val="2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6" name="Kép 5" descr="A képen szöveg látható&#10;&#10;Automatikusan generált leírás">
            <a:extLst>
              <a:ext uri="{FF2B5EF4-FFF2-40B4-BE49-F238E27FC236}">
                <a16:creationId xmlns:a16="http://schemas.microsoft.com/office/drawing/2014/main" id="{B4A06AFE-F1CB-4A6F-F04B-C4BC6830A92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1143" y="92357"/>
            <a:ext cx="3410855" cy="899018"/>
          </a:xfrm>
          <a:prstGeom prst="rect">
            <a:avLst/>
          </a:prstGeom>
        </p:spPr>
      </p:pic>
      <p:sp>
        <p:nvSpPr>
          <p:cNvPr id="7" name="Cím 1">
            <a:extLst>
              <a:ext uri="{FF2B5EF4-FFF2-40B4-BE49-F238E27FC236}">
                <a16:creationId xmlns:a16="http://schemas.microsoft.com/office/drawing/2014/main" id="{F737E8DD-CB45-17B1-C2C6-4E38F9BDA87F}"/>
              </a:ext>
            </a:extLst>
          </p:cNvPr>
          <p:cNvSpPr>
            <a:spLocks noGrp="1"/>
          </p:cNvSpPr>
          <p:nvPr>
            <p:ph type="title"/>
          </p:nvPr>
        </p:nvSpPr>
        <p:spPr>
          <a:xfrm>
            <a:off x="177834" y="300879"/>
            <a:ext cx="7627846" cy="485329"/>
          </a:xfrm>
        </p:spPr>
        <p:txBody>
          <a:bodyPr anchor="b">
            <a:normAutofit/>
          </a:bodyPr>
          <a:lstStyle/>
          <a:p>
            <a:r>
              <a:rPr lang="hu-HU" sz="2800" dirty="0" err="1">
                <a:solidFill>
                  <a:schemeClr val="bg1"/>
                </a:solidFill>
              </a:rPr>
              <a:t>Peaceful</a:t>
            </a:r>
            <a:r>
              <a:rPr lang="hu-HU" sz="2800" dirty="0">
                <a:solidFill>
                  <a:schemeClr val="bg1"/>
                </a:solidFill>
              </a:rPr>
              <a:t> </a:t>
            </a:r>
            <a:r>
              <a:rPr lang="hu-HU" sz="2800" dirty="0" err="1">
                <a:solidFill>
                  <a:schemeClr val="bg1"/>
                </a:solidFill>
              </a:rPr>
              <a:t>settlement</a:t>
            </a:r>
            <a:r>
              <a:rPr lang="hu-HU" sz="2800" dirty="0">
                <a:solidFill>
                  <a:schemeClr val="bg1"/>
                </a:solidFill>
              </a:rPr>
              <a:t> of </a:t>
            </a:r>
            <a:r>
              <a:rPr lang="hu-HU" sz="2800" dirty="0" err="1">
                <a:solidFill>
                  <a:schemeClr val="bg1"/>
                </a:solidFill>
              </a:rPr>
              <a:t>disputes</a:t>
            </a:r>
            <a:r>
              <a:rPr lang="hu-HU" sz="2800" dirty="0">
                <a:solidFill>
                  <a:schemeClr val="bg1"/>
                </a:solidFill>
              </a:rPr>
              <a:t> - METHODS</a:t>
            </a:r>
            <a:endParaRPr lang="en-US" sz="2800" dirty="0">
              <a:solidFill>
                <a:schemeClr val="bg1"/>
              </a:solidFill>
            </a:endParaRPr>
          </a:p>
        </p:txBody>
      </p:sp>
      <p:pic>
        <p:nvPicPr>
          <p:cNvPr id="8" name="Obrázek 5">
            <a:extLst>
              <a:ext uri="{FF2B5EF4-FFF2-40B4-BE49-F238E27FC236}">
                <a16:creationId xmlns:a16="http://schemas.microsoft.com/office/drawing/2014/main" id="{DBDADF84-706A-4335-8DDF-8BAE13B5A9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51266" y="5953478"/>
            <a:ext cx="960217" cy="731312"/>
          </a:xfrm>
          <a:prstGeom prst="rect">
            <a:avLst/>
          </a:prstGeom>
        </p:spPr>
      </p:pic>
      <p:sp>
        <p:nvSpPr>
          <p:cNvPr id="9" name="Tartalom helye 2">
            <a:extLst>
              <a:ext uri="{FF2B5EF4-FFF2-40B4-BE49-F238E27FC236}">
                <a16:creationId xmlns:a16="http://schemas.microsoft.com/office/drawing/2014/main" id="{917F35DE-068B-D803-5FF3-EEBB68446A42}"/>
              </a:ext>
            </a:extLst>
          </p:cNvPr>
          <p:cNvSpPr txBox="1">
            <a:spLocks/>
          </p:cNvSpPr>
          <p:nvPr/>
        </p:nvSpPr>
        <p:spPr>
          <a:xfrm>
            <a:off x="280517" y="1366259"/>
            <a:ext cx="7139614" cy="51908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hu-HU" dirty="0"/>
          </a:p>
        </p:txBody>
      </p:sp>
      <p:sp>
        <p:nvSpPr>
          <p:cNvPr id="3" name="Szövegdoboz 2">
            <a:extLst>
              <a:ext uri="{FF2B5EF4-FFF2-40B4-BE49-F238E27FC236}">
                <a16:creationId xmlns:a16="http://schemas.microsoft.com/office/drawing/2014/main" id="{281330DA-DF7A-07B4-7923-AB58B9BD51E9}"/>
              </a:ext>
            </a:extLst>
          </p:cNvPr>
          <p:cNvSpPr txBox="1"/>
          <p:nvPr/>
        </p:nvSpPr>
        <p:spPr>
          <a:xfrm>
            <a:off x="8561070" y="4385010"/>
            <a:ext cx="2739390" cy="738664"/>
          </a:xfrm>
          <a:prstGeom prst="rect">
            <a:avLst/>
          </a:prstGeom>
          <a:noFill/>
        </p:spPr>
        <p:txBody>
          <a:bodyPr wrap="square">
            <a:spAutoFit/>
          </a:bodyPr>
          <a:lstStyle/>
          <a:p>
            <a:r>
              <a:rPr lang="hu-HU" sz="1400" dirty="0" err="1"/>
              <a:t>Source</a:t>
            </a:r>
            <a:r>
              <a:rPr lang="hu-HU" sz="1400" dirty="0"/>
              <a:t>: </a:t>
            </a:r>
            <a:r>
              <a:rPr lang="hu-HU" sz="1400" dirty="0" err="1"/>
              <a:t>Encyclopedia</a:t>
            </a:r>
            <a:r>
              <a:rPr lang="hu-HU" sz="1400" dirty="0"/>
              <a:t> Britannica https://www.britannica.com/event/Camp-David-Accords</a:t>
            </a:r>
          </a:p>
        </p:txBody>
      </p:sp>
      <p:pic>
        <p:nvPicPr>
          <p:cNvPr id="4098" name="Picture 2" descr="Camp David Accords | Summary, History, &amp; Facts | Britannica">
            <a:extLst>
              <a:ext uri="{FF2B5EF4-FFF2-40B4-BE49-F238E27FC236}">
                <a16:creationId xmlns:a16="http://schemas.microsoft.com/office/drawing/2014/main" id="{A0A8C195-73A5-31F3-DE49-C33DEBB12AD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3242" y="1946998"/>
            <a:ext cx="3338132" cy="2023110"/>
          </a:xfrm>
          <a:prstGeom prst="rect">
            <a:avLst/>
          </a:prstGeom>
          <a:noFill/>
          <a:extLst>
            <a:ext uri="{909E8E84-426E-40DD-AFC4-6F175D3DCCD1}">
              <a14:hiddenFill xmlns:a14="http://schemas.microsoft.com/office/drawing/2010/main">
                <a:solidFill>
                  <a:srgbClr val="FFFFFF"/>
                </a:solidFill>
              </a14:hiddenFill>
            </a:ext>
          </a:extLst>
        </p:spPr>
      </p:pic>
      <p:sp>
        <p:nvSpPr>
          <p:cNvPr id="2" name="Tartalom helye 2">
            <a:extLst>
              <a:ext uri="{FF2B5EF4-FFF2-40B4-BE49-F238E27FC236}">
                <a16:creationId xmlns:a16="http://schemas.microsoft.com/office/drawing/2014/main" id="{80AAB1EA-3409-7F7E-BA61-EAF84E0A716C}"/>
              </a:ext>
            </a:extLst>
          </p:cNvPr>
          <p:cNvSpPr txBox="1">
            <a:spLocks/>
          </p:cNvSpPr>
          <p:nvPr/>
        </p:nvSpPr>
        <p:spPr>
          <a:xfrm>
            <a:off x="280516" y="1305299"/>
            <a:ext cx="7525163" cy="5190861"/>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hu-HU" i="1" dirty="0" err="1"/>
              <a:t>By</a:t>
            </a:r>
            <a:r>
              <a:rPr lang="hu-HU" i="1" dirty="0"/>
              <a:t> an </a:t>
            </a:r>
            <a:r>
              <a:rPr lang="hu-HU" i="1" dirty="0" err="1"/>
              <a:t>international</a:t>
            </a:r>
            <a:r>
              <a:rPr lang="hu-HU" i="1" dirty="0"/>
              <a:t> </a:t>
            </a:r>
            <a:r>
              <a:rPr lang="hu-HU" i="1" dirty="0" err="1"/>
              <a:t>court</a:t>
            </a:r>
            <a:endParaRPr lang="hu-HU" i="1" dirty="0"/>
          </a:p>
          <a:p>
            <a:pPr algn="just"/>
            <a:r>
              <a:rPr lang="hu-HU" dirty="0" err="1"/>
              <a:t>Arbitration</a:t>
            </a:r>
            <a:r>
              <a:rPr lang="hu-HU" dirty="0"/>
              <a:t> (</a:t>
            </a:r>
            <a:r>
              <a:rPr lang="hu-HU" dirty="0" err="1"/>
              <a:t>e.g</a:t>
            </a:r>
            <a:r>
              <a:rPr lang="hu-HU" dirty="0"/>
              <a:t>. </a:t>
            </a:r>
            <a:r>
              <a:rPr lang="hu-HU" dirty="0" err="1"/>
              <a:t>Permanent</a:t>
            </a:r>
            <a:r>
              <a:rPr lang="hu-HU" dirty="0"/>
              <a:t> </a:t>
            </a:r>
            <a:r>
              <a:rPr lang="hu-HU" dirty="0" err="1"/>
              <a:t>Court</a:t>
            </a:r>
            <a:r>
              <a:rPr lang="hu-HU" dirty="0"/>
              <a:t> of </a:t>
            </a:r>
            <a:r>
              <a:rPr lang="hu-HU" dirty="0" err="1"/>
              <a:t>Arbitration</a:t>
            </a:r>
            <a:r>
              <a:rPr lang="hu-HU" dirty="0"/>
              <a:t>)</a:t>
            </a:r>
          </a:p>
          <a:p>
            <a:pPr algn="just"/>
            <a:r>
              <a:rPr lang="hu-HU" dirty="0" err="1"/>
              <a:t>Permanent</a:t>
            </a:r>
            <a:r>
              <a:rPr lang="hu-HU" dirty="0"/>
              <a:t> </a:t>
            </a:r>
            <a:r>
              <a:rPr lang="hu-HU" dirty="0" err="1"/>
              <a:t>courts</a:t>
            </a:r>
            <a:r>
              <a:rPr lang="hu-HU" dirty="0"/>
              <a:t> (</a:t>
            </a:r>
            <a:r>
              <a:rPr lang="hu-HU" dirty="0" err="1"/>
              <a:t>e.g</a:t>
            </a:r>
            <a:r>
              <a:rPr lang="hu-HU" dirty="0"/>
              <a:t>. International </a:t>
            </a:r>
            <a:r>
              <a:rPr lang="hu-HU" dirty="0" err="1"/>
              <a:t>Court</a:t>
            </a:r>
            <a:r>
              <a:rPr lang="hu-HU" dirty="0"/>
              <a:t> of </a:t>
            </a:r>
            <a:r>
              <a:rPr lang="hu-HU" dirty="0" err="1"/>
              <a:t>Justice</a:t>
            </a:r>
            <a:r>
              <a:rPr lang="hu-HU" dirty="0"/>
              <a:t>)</a:t>
            </a:r>
          </a:p>
          <a:p>
            <a:pPr marL="0" indent="0" algn="just">
              <a:buNone/>
            </a:pPr>
            <a:r>
              <a:rPr lang="hu-HU" dirty="0">
                <a:latin typeface="Arial Black" panose="020B0A04020102020204" pitchFamily="34" charset="0"/>
              </a:rPr>
              <a:t>→ </a:t>
            </a:r>
            <a:r>
              <a:rPr lang="hu-HU" dirty="0" err="1"/>
              <a:t>difference</a:t>
            </a:r>
            <a:r>
              <a:rPr lang="hu-HU" dirty="0"/>
              <a:t>: </a:t>
            </a:r>
            <a:r>
              <a:rPr lang="hu-HU" dirty="0" err="1"/>
              <a:t>freedom</a:t>
            </a:r>
            <a:r>
              <a:rPr lang="hu-HU" dirty="0"/>
              <a:t> of </a:t>
            </a:r>
            <a:r>
              <a:rPr lang="hu-HU" dirty="0" err="1"/>
              <a:t>the</a:t>
            </a:r>
            <a:r>
              <a:rPr lang="hu-HU" dirty="0"/>
              <a:t> </a:t>
            </a:r>
            <a:r>
              <a:rPr lang="hu-HU" dirty="0" err="1"/>
              <a:t>parties</a:t>
            </a:r>
            <a:r>
              <a:rPr lang="hu-HU" dirty="0"/>
              <a:t> </a:t>
            </a:r>
            <a:r>
              <a:rPr lang="hu-HU" dirty="0" err="1"/>
              <a:t>to</a:t>
            </a:r>
            <a:r>
              <a:rPr lang="hu-HU" dirty="0"/>
              <a:t> </a:t>
            </a:r>
            <a:r>
              <a:rPr lang="hu-HU" dirty="0" err="1"/>
              <a:t>chose</a:t>
            </a:r>
            <a:r>
              <a:rPr lang="hu-HU" dirty="0"/>
              <a:t> </a:t>
            </a:r>
            <a:r>
              <a:rPr lang="hu-HU" dirty="0" err="1"/>
              <a:t>the</a:t>
            </a:r>
            <a:r>
              <a:rPr lang="hu-HU" dirty="0"/>
              <a:t> </a:t>
            </a:r>
            <a:r>
              <a:rPr lang="hu-HU" dirty="0" err="1"/>
              <a:t>judges</a:t>
            </a:r>
            <a:r>
              <a:rPr lang="hu-HU" dirty="0"/>
              <a:t>, </a:t>
            </a:r>
            <a:r>
              <a:rPr lang="hu-HU" dirty="0" err="1"/>
              <a:t>the</a:t>
            </a:r>
            <a:r>
              <a:rPr lang="hu-HU" dirty="0"/>
              <a:t> </a:t>
            </a:r>
            <a:r>
              <a:rPr lang="hu-HU" dirty="0" err="1"/>
              <a:t>law</a:t>
            </a:r>
            <a:r>
              <a:rPr lang="hu-HU" dirty="0"/>
              <a:t> </a:t>
            </a:r>
            <a:r>
              <a:rPr lang="hu-HU" dirty="0" err="1"/>
              <a:t>to</a:t>
            </a:r>
            <a:r>
              <a:rPr lang="hu-HU" dirty="0"/>
              <a:t> be </a:t>
            </a:r>
            <a:r>
              <a:rPr lang="hu-HU" dirty="0" err="1"/>
              <a:t>applied</a:t>
            </a:r>
            <a:r>
              <a:rPr lang="hu-HU" dirty="0"/>
              <a:t> and </a:t>
            </a:r>
            <a:r>
              <a:rPr lang="hu-HU" dirty="0" err="1"/>
              <a:t>the</a:t>
            </a:r>
            <a:r>
              <a:rPr lang="hu-HU" dirty="0"/>
              <a:t> </a:t>
            </a:r>
            <a:r>
              <a:rPr lang="hu-HU" dirty="0" err="1"/>
              <a:t>procedure</a:t>
            </a:r>
            <a:endParaRPr lang="hu-HU" dirty="0"/>
          </a:p>
          <a:p>
            <a:pPr marL="0" indent="0">
              <a:buNone/>
            </a:pPr>
            <a:r>
              <a:rPr lang="hu-HU" i="1" dirty="0" err="1"/>
              <a:t>By</a:t>
            </a:r>
            <a:r>
              <a:rPr lang="hu-HU" i="1" dirty="0"/>
              <a:t> </a:t>
            </a:r>
            <a:r>
              <a:rPr lang="hu-HU" i="1" dirty="0" err="1"/>
              <a:t>diplomatic</a:t>
            </a:r>
            <a:r>
              <a:rPr lang="hu-HU" i="1" dirty="0"/>
              <a:t> </a:t>
            </a:r>
            <a:r>
              <a:rPr lang="hu-HU" i="1" dirty="0" err="1"/>
              <a:t>means</a:t>
            </a:r>
            <a:endParaRPr lang="hu-HU" i="1" dirty="0"/>
          </a:p>
          <a:p>
            <a:r>
              <a:rPr lang="hu-HU" dirty="0" err="1"/>
              <a:t>Negotiation</a:t>
            </a:r>
            <a:endParaRPr lang="hu-HU" dirty="0"/>
          </a:p>
          <a:p>
            <a:r>
              <a:rPr lang="hu-HU" dirty="0" err="1"/>
              <a:t>Mediation</a:t>
            </a:r>
            <a:endParaRPr lang="hu-HU" dirty="0"/>
          </a:p>
          <a:p>
            <a:r>
              <a:rPr lang="hu-HU" dirty="0"/>
              <a:t>Good </a:t>
            </a:r>
            <a:r>
              <a:rPr lang="hu-HU" dirty="0" err="1"/>
              <a:t>Offices</a:t>
            </a:r>
            <a:endParaRPr lang="hu-HU" dirty="0"/>
          </a:p>
          <a:p>
            <a:r>
              <a:rPr lang="hu-HU" dirty="0" err="1"/>
              <a:t>Conciliation</a:t>
            </a:r>
            <a:endParaRPr lang="hu-HU" dirty="0"/>
          </a:p>
          <a:p>
            <a:r>
              <a:rPr lang="hu-HU" dirty="0" err="1"/>
              <a:t>Via</a:t>
            </a:r>
            <a:r>
              <a:rPr lang="hu-HU" dirty="0"/>
              <a:t> an </a:t>
            </a:r>
            <a:r>
              <a:rPr lang="hu-HU" dirty="0" err="1"/>
              <a:t>international</a:t>
            </a:r>
            <a:r>
              <a:rPr lang="hu-HU" dirty="0"/>
              <a:t> </a:t>
            </a:r>
            <a:r>
              <a:rPr lang="hu-HU" dirty="0" err="1"/>
              <a:t>organization</a:t>
            </a:r>
            <a:r>
              <a:rPr lang="hu-HU" dirty="0"/>
              <a:t> (</a:t>
            </a:r>
            <a:r>
              <a:rPr lang="hu-HU" dirty="0" err="1"/>
              <a:t>e.g</a:t>
            </a:r>
            <a:r>
              <a:rPr lang="hu-HU" dirty="0"/>
              <a:t>. UN </a:t>
            </a:r>
            <a:r>
              <a:rPr lang="hu-HU" dirty="0" err="1"/>
              <a:t>Security</a:t>
            </a:r>
            <a:r>
              <a:rPr lang="hu-HU" dirty="0"/>
              <a:t> </a:t>
            </a:r>
            <a:r>
              <a:rPr lang="hu-HU" dirty="0" err="1"/>
              <a:t>Council</a:t>
            </a:r>
            <a:r>
              <a:rPr lang="hu-HU" dirty="0"/>
              <a:t> </a:t>
            </a:r>
            <a:r>
              <a:rPr lang="hu-HU" dirty="0" err="1"/>
              <a:t>under</a:t>
            </a:r>
            <a:r>
              <a:rPr lang="hu-HU" dirty="0"/>
              <a:t> </a:t>
            </a:r>
            <a:r>
              <a:rPr lang="hu-HU" dirty="0" err="1"/>
              <a:t>Chapter</a:t>
            </a:r>
            <a:r>
              <a:rPr lang="hu-HU" dirty="0"/>
              <a:t> VI. of </a:t>
            </a:r>
            <a:r>
              <a:rPr lang="hu-HU" dirty="0" err="1"/>
              <a:t>the</a:t>
            </a:r>
            <a:r>
              <a:rPr lang="hu-HU" dirty="0"/>
              <a:t> UN Charter)</a:t>
            </a:r>
          </a:p>
          <a:p>
            <a:endParaRPr lang="hu-HU" dirty="0"/>
          </a:p>
        </p:txBody>
      </p:sp>
    </p:spTree>
    <p:extLst>
      <p:ext uri="{BB962C8B-B14F-4D97-AF65-F5344CB8AC3E}">
        <p14:creationId xmlns:p14="http://schemas.microsoft.com/office/powerpoint/2010/main" val="310222546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47E2BE0-5A40-4646-8C0D-1385E7303F76}">
  <we:reference id="22ff87a5-132f-4d52-9e97-94d888e4dd91" version="3.1.0.0" store="EXCatalog" storeType="EXCatalog"/>
  <we:alternateReferences>
    <we:reference id="WA104380050" version="3.1.0.0" store="hu-HU"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um" ma:contentTypeID="0x010100BF068FD840069F409EAA748F299C5A83" ma:contentTypeVersion="8" ma:contentTypeDescription="Új dokumentum létrehozása." ma:contentTypeScope="" ma:versionID="9825103bed5063b3cb7fd83b0fddf998">
  <xsd:schema xmlns:xsd="http://www.w3.org/2001/XMLSchema" xmlns:xs="http://www.w3.org/2001/XMLSchema" xmlns:p="http://schemas.microsoft.com/office/2006/metadata/properties" xmlns:ns2="84bf74ff-84e1-4c67-84fe-bbdd44e5fb05" xmlns:ns3="4a5d4700-7a79-4bc7-a626-19cebd473c95" targetNamespace="http://schemas.microsoft.com/office/2006/metadata/properties" ma:root="true" ma:fieldsID="a1eb743c9210924a54fc951aa76cd749" ns2:_="" ns3:_="">
    <xsd:import namespace="84bf74ff-84e1-4c67-84fe-bbdd44e5fb05"/>
    <xsd:import namespace="4a5d4700-7a79-4bc7-a626-19cebd473c95"/>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bf74ff-84e1-4c67-84fe-bbdd44e5fb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Képcímkék" ma:readOnly="false" ma:fieldId="{5cf76f15-5ced-4ddc-b409-7134ff3c332f}" ma:taxonomyMulti="true" ma:sspId="c5924412-c5b0-41bf-b9da-348a75561e2f"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a5d4700-7a79-4bc7-a626-19cebd473c95"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5c9d3e2d-54b3-4b40-8efb-ee51a128a835}" ma:internalName="TaxCatchAll" ma:showField="CatchAllData" ma:web="4a5d4700-7a79-4bc7-a626-19cebd473c9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artalomtípus"/>
        <xsd:element ref="dc:title" minOccurs="0" maxOccurs="1" ma:index="4" ma:displayName="Cím"/>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84bf74ff-84e1-4c67-84fe-bbdd44e5fb05">
      <Terms xmlns="http://schemas.microsoft.com/office/infopath/2007/PartnerControls"/>
    </lcf76f155ced4ddcb4097134ff3c332f>
    <TaxCatchAll xmlns="4a5d4700-7a79-4bc7-a626-19cebd473c9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02C392-BF37-40EB-8CF4-AC13D1AF6E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bf74ff-84e1-4c67-84fe-bbdd44e5fb05"/>
    <ds:schemaRef ds:uri="4a5d4700-7a79-4bc7-a626-19cebd473c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DBBC190-5748-4EE5-8FC6-E6547175C393}">
  <ds:schemaRefs>
    <ds:schemaRef ds:uri="http://schemas.microsoft.com/office/2006/metadata/properties"/>
    <ds:schemaRef ds:uri="http://schemas.microsoft.com/office/infopath/2007/PartnerControls"/>
    <ds:schemaRef ds:uri="84bf74ff-84e1-4c67-84fe-bbdd44e5fb05"/>
    <ds:schemaRef ds:uri="4a5d4700-7a79-4bc7-a626-19cebd473c95"/>
  </ds:schemaRefs>
</ds:datastoreItem>
</file>

<file path=customXml/itemProps3.xml><?xml version="1.0" encoding="utf-8"?>
<ds:datastoreItem xmlns:ds="http://schemas.openxmlformats.org/officeDocument/2006/customXml" ds:itemID="{B600CE80-1C03-4F8D-B466-F10DEC15350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845</TotalTime>
  <Words>2698</Words>
  <Application>Microsoft Office PowerPoint</Application>
  <PresentationFormat>Szélesvásznú</PresentationFormat>
  <Paragraphs>254</Paragraphs>
  <Slides>16</Slides>
  <Notes>1</Notes>
  <HiddenSlides>0</HiddenSlides>
  <MMClips>0</MMClips>
  <ScaleCrop>false</ScaleCrop>
  <HeadingPairs>
    <vt:vector size="6" baseType="variant">
      <vt:variant>
        <vt:lpstr>Használt betűtípusok</vt:lpstr>
      </vt:variant>
      <vt:variant>
        <vt:i4>8</vt:i4>
      </vt:variant>
      <vt:variant>
        <vt:lpstr>Téma</vt:lpstr>
      </vt:variant>
      <vt:variant>
        <vt:i4>1</vt:i4>
      </vt:variant>
      <vt:variant>
        <vt:lpstr>Diacímek</vt:lpstr>
      </vt:variant>
      <vt:variant>
        <vt:i4>16</vt:i4>
      </vt:variant>
    </vt:vector>
  </HeadingPairs>
  <TitlesOfParts>
    <vt:vector size="25" baseType="lpstr">
      <vt:lpstr>Arial</vt:lpstr>
      <vt:lpstr>Arial Black</vt:lpstr>
      <vt:lpstr>Calibri</vt:lpstr>
      <vt:lpstr>Calibri Light</vt:lpstr>
      <vt:lpstr>Helvetica Neue</vt:lpstr>
      <vt:lpstr>Roboto</vt:lpstr>
      <vt:lpstr>Times New Roman</vt:lpstr>
      <vt:lpstr>Verdana</vt:lpstr>
      <vt:lpstr>Motiv Office</vt:lpstr>
      <vt:lpstr>PowerPoint-bemutató</vt:lpstr>
      <vt:lpstr>PowerPoint-bemutató</vt:lpstr>
      <vt:lpstr>PowerPoint-bemutató</vt:lpstr>
      <vt:lpstr>Introduction</vt:lpstr>
      <vt:lpstr>y</vt:lpstr>
      <vt:lpstr>y</vt:lpstr>
      <vt:lpstr>Prohibition of the use of force</vt:lpstr>
      <vt:lpstr>Peaceful settlement of disputes</vt:lpstr>
      <vt:lpstr>Peaceful settlement of disputes - METHODS</vt:lpstr>
      <vt:lpstr>Legal assessment framework</vt:lpstr>
      <vt:lpstr>Legal assessment framework</vt:lpstr>
      <vt:lpstr>Legal assessment framework</vt:lpstr>
      <vt:lpstr>Legal assessment framework</vt:lpstr>
      <vt:lpstr>Legal assessment framework</vt:lpstr>
      <vt:lpstr>Bibliography – international documents</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KAA</dc:creator>
  <cp:lastModifiedBy>Sovány-Glück Csilla</cp:lastModifiedBy>
  <cp:revision>41</cp:revision>
  <dcterms:created xsi:type="dcterms:W3CDTF">2021-09-19T12:57:48Z</dcterms:created>
  <dcterms:modified xsi:type="dcterms:W3CDTF">2023-04-06T12:55:42Z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0x010100BF068FD840069F409EAA748F299C5A83</vt:lpwstr>
  </property>
</Properties>
</file>